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8" r:id="rId3"/>
    <p:sldId id="259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90" r:id="rId13"/>
    <p:sldId id="289" r:id="rId14"/>
    <p:sldId id="291" r:id="rId15"/>
    <p:sldId id="292" r:id="rId16"/>
    <p:sldId id="293" r:id="rId17"/>
    <p:sldId id="294" r:id="rId18"/>
    <p:sldId id="295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3842" autoAdjust="0"/>
  </p:normalViewPr>
  <p:slideViewPr>
    <p:cSldViewPr snapToGrid="0">
      <p:cViewPr varScale="1">
        <p:scale>
          <a:sx n="63" d="100"/>
          <a:sy n="63" d="100"/>
        </p:scale>
        <p:origin x="15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S LEE" userId="887a68884dd212de" providerId="LiveId" clId="{72124302-D83E-46CB-A7A4-D621785061F3}"/>
    <pc:docChg chg="custSel modSld">
      <pc:chgData name="HS LEE" userId="887a68884dd212de" providerId="LiveId" clId="{72124302-D83E-46CB-A7A4-D621785061F3}" dt="2017-12-12T07:57:58.947" v="238" actId="20577"/>
      <pc:docMkLst>
        <pc:docMk/>
      </pc:docMkLst>
      <pc:sldChg chg="addSp modSp">
        <pc:chgData name="HS LEE" userId="887a68884dd212de" providerId="LiveId" clId="{72124302-D83E-46CB-A7A4-D621785061F3}" dt="2017-12-12T07:57:14.762" v="89" actId="1076"/>
        <pc:sldMkLst>
          <pc:docMk/>
          <pc:sldMk cId="1218444861" sldId="256"/>
        </pc:sldMkLst>
        <pc:spChg chg="mod">
          <ac:chgData name="HS LEE" userId="887a68884dd212de" providerId="LiveId" clId="{72124302-D83E-46CB-A7A4-D621785061F3}" dt="2017-12-12T07:55:54.898" v="80" actId="2711"/>
          <ac:spMkLst>
            <pc:docMk/>
            <pc:sldMk cId="1218444861" sldId="256"/>
            <ac:spMk id="9" creationId="{D93D94C1-2E10-4960-96CC-5DF6A3D84260}"/>
          </ac:spMkLst>
        </pc:spChg>
        <pc:spChg chg="mod">
          <ac:chgData name="HS LEE" userId="887a68884dd212de" providerId="LiveId" clId="{72124302-D83E-46CB-A7A4-D621785061F3}" dt="2017-12-12T07:55:39.023" v="64" actId="1076"/>
          <ac:spMkLst>
            <pc:docMk/>
            <pc:sldMk cId="1218444861" sldId="256"/>
            <ac:spMk id="10" creationId="{B9657F01-FFBC-4AF5-BE79-72AC8DF3785C}"/>
          </ac:spMkLst>
        </pc:spChg>
        <pc:picChg chg="add mod">
          <ac:chgData name="HS LEE" userId="887a68884dd212de" providerId="LiveId" clId="{72124302-D83E-46CB-A7A4-D621785061F3}" dt="2017-12-12T07:57:14.762" v="89" actId="1076"/>
          <ac:picMkLst>
            <pc:docMk/>
            <pc:sldMk cId="1218444861" sldId="256"/>
            <ac:picMk id="3" creationId="{EE68FB79-EF83-4B61-A1EC-83B4348C7081}"/>
          </ac:picMkLst>
        </pc:picChg>
      </pc:sldChg>
      <pc:sldChg chg="modSp">
        <pc:chgData name="HS LEE" userId="887a68884dd212de" providerId="LiveId" clId="{72124302-D83E-46CB-A7A4-D621785061F3}" dt="2017-12-12T07:57:58.947" v="238" actId="20577"/>
        <pc:sldMkLst>
          <pc:docMk/>
          <pc:sldMk cId="484795100" sldId="258"/>
        </pc:sldMkLst>
        <pc:spChg chg="mod">
          <ac:chgData name="HS LEE" userId="887a68884dd212de" providerId="LiveId" clId="{72124302-D83E-46CB-A7A4-D621785061F3}" dt="2017-12-12T07:57:58.947" v="238" actId="20577"/>
          <ac:spMkLst>
            <pc:docMk/>
            <pc:sldMk cId="484795100" sldId="258"/>
            <ac:spMk id="2" creationId="{8F76BBD5-DFD1-4FCC-94C5-65A5894782F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23C85-7BAC-4477-94B4-6677AC203309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E6F60-396C-44D2-BF8B-44D0176BD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267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SD</a:t>
            </a:r>
            <a:r>
              <a:rPr lang="ko-KR" altLang="en-US" dirty="0"/>
              <a:t>카드 이슈 관련 </a:t>
            </a:r>
            <a:r>
              <a:rPr lang="en-US" altLang="ko-KR" dirty="0"/>
              <a:t>-&gt; </a:t>
            </a:r>
            <a:r>
              <a:rPr lang="ko-KR" altLang="en-US" dirty="0"/>
              <a:t>안드로이드의 내부</a:t>
            </a:r>
            <a:r>
              <a:rPr lang="en-US" altLang="ko-KR" dirty="0"/>
              <a:t>/</a:t>
            </a:r>
            <a:r>
              <a:rPr lang="ko-KR" altLang="en-US" dirty="0"/>
              <a:t>외부 메모리 구분은 다소 다름</a:t>
            </a:r>
            <a:r>
              <a:rPr lang="en-US" altLang="ko-KR" dirty="0"/>
              <a:t>. </a:t>
            </a:r>
            <a:r>
              <a:rPr lang="ko-KR" altLang="en-US" dirty="0"/>
              <a:t>기본적으로 내장된 메모리에서 안드로이드 시스템 및 앱이 깔리는 곳을 내부메모리</a:t>
            </a:r>
            <a:r>
              <a:rPr lang="en-US" altLang="ko-KR" dirty="0"/>
              <a:t>, </a:t>
            </a:r>
            <a:r>
              <a:rPr lang="ko-KR" altLang="en-US" dirty="0"/>
              <a:t>데이터가 따로 저장되는 곳은 외부메모리로 </a:t>
            </a:r>
            <a:r>
              <a:rPr lang="ko-KR" altLang="en-US" dirty="0" err="1"/>
              <a:t>취급하는것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E6F60-396C-44D2-BF8B-44D0176BD24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860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buildToolsVersion</a:t>
            </a:r>
            <a:r>
              <a:rPr lang="en-US" altLang="ko-KR" dirty="0"/>
              <a:t> </a:t>
            </a:r>
            <a:r>
              <a:rPr lang="ko-KR" altLang="en-US" dirty="0"/>
              <a:t>의 경우 </a:t>
            </a:r>
            <a:r>
              <a:rPr lang="en-US" altLang="ko-KR" dirty="0"/>
              <a:t>SDK Manager &gt; Android SDK Build-tools </a:t>
            </a:r>
            <a:r>
              <a:rPr lang="ko-KR" altLang="en-US" dirty="0"/>
              <a:t>모듈 버전과 일치 해야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E6F60-396C-44D2-BF8B-44D0176BD24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075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buildToolsVersion</a:t>
            </a:r>
            <a:r>
              <a:rPr lang="en-US" altLang="ko-KR" dirty="0"/>
              <a:t> </a:t>
            </a:r>
            <a:r>
              <a:rPr lang="ko-KR" altLang="en-US" dirty="0"/>
              <a:t>의 경우 </a:t>
            </a:r>
            <a:r>
              <a:rPr lang="en-US" altLang="ko-KR" dirty="0"/>
              <a:t>SDK Manager &gt; Android SDK Build-tools </a:t>
            </a:r>
            <a:r>
              <a:rPr lang="ko-KR" altLang="en-US" dirty="0"/>
              <a:t>모듈 버전과 일치 해야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E6F60-396C-44D2-BF8B-44D0176BD24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460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buildToolsVersion</a:t>
            </a:r>
            <a:r>
              <a:rPr lang="en-US" altLang="ko-KR" dirty="0"/>
              <a:t> </a:t>
            </a:r>
            <a:r>
              <a:rPr lang="ko-KR" altLang="en-US" dirty="0"/>
              <a:t>의 경우 </a:t>
            </a:r>
            <a:r>
              <a:rPr lang="en-US" altLang="ko-KR" dirty="0"/>
              <a:t>SDK Manager &gt; Android SDK Build-tools </a:t>
            </a:r>
            <a:r>
              <a:rPr lang="ko-KR" altLang="en-US" dirty="0"/>
              <a:t>모듈 버전과 일치 해야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E6F60-396C-44D2-BF8B-44D0176BD24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091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buildToolsVersion</a:t>
            </a:r>
            <a:r>
              <a:rPr lang="en-US" altLang="ko-KR" dirty="0"/>
              <a:t> </a:t>
            </a:r>
            <a:r>
              <a:rPr lang="ko-KR" altLang="en-US" dirty="0"/>
              <a:t>의 경우 </a:t>
            </a:r>
            <a:r>
              <a:rPr lang="en-US" altLang="ko-KR" dirty="0"/>
              <a:t>SDK Manager &gt; Android SDK Build-tools </a:t>
            </a:r>
            <a:r>
              <a:rPr lang="ko-KR" altLang="en-US" dirty="0"/>
              <a:t>모듈 버전과 일치 해야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E6F60-396C-44D2-BF8B-44D0176BD24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597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buildToolsVersion</a:t>
            </a:r>
            <a:r>
              <a:rPr lang="en-US" altLang="ko-KR" dirty="0"/>
              <a:t> </a:t>
            </a:r>
            <a:r>
              <a:rPr lang="ko-KR" altLang="en-US" dirty="0"/>
              <a:t>의 경우 </a:t>
            </a:r>
            <a:r>
              <a:rPr lang="en-US" altLang="ko-KR" dirty="0"/>
              <a:t>SDK Manager &gt; Android SDK Build-tools </a:t>
            </a:r>
            <a:r>
              <a:rPr lang="ko-KR" altLang="en-US" dirty="0"/>
              <a:t>모듈 버전과 일치 해야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E6F60-396C-44D2-BF8B-44D0176BD24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502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buildToolsVersion</a:t>
            </a:r>
            <a:r>
              <a:rPr lang="en-US" altLang="ko-KR" dirty="0"/>
              <a:t> </a:t>
            </a:r>
            <a:r>
              <a:rPr lang="ko-KR" altLang="en-US" dirty="0"/>
              <a:t>의 경우 </a:t>
            </a:r>
            <a:r>
              <a:rPr lang="en-US" altLang="ko-KR" dirty="0"/>
              <a:t>SDK Manager &gt; Android SDK Build-tools </a:t>
            </a:r>
            <a:r>
              <a:rPr lang="ko-KR" altLang="en-US" dirty="0"/>
              <a:t>모듈 버전과 일치 해야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E6F60-396C-44D2-BF8B-44D0176BD24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725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buildToolsVersion</a:t>
            </a:r>
            <a:r>
              <a:rPr lang="en-US" altLang="ko-KR" dirty="0"/>
              <a:t> </a:t>
            </a:r>
            <a:r>
              <a:rPr lang="ko-KR" altLang="en-US" dirty="0"/>
              <a:t>의 경우 </a:t>
            </a:r>
            <a:r>
              <a:rPr lang="en-US" altLang="ko-KR" dirty="0"/>
              <a:t>SDK Manager &gt; Android SDK Build-tools </a:t>
            </a:r>
            <a:r>
              <a:rPr lang="ko-KR" altLang="en-US" dirty="0"/>
              <a:t>모듈 버전과 일치 해야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E6F60-396C-44D2-BF8B-44D0176BD24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359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buildToolsVersion</a:t>
            </a:r>
            <a:r>
              <a:rPr lang="en-US" altLang="ko-KR" dirty="0"/>
              <a:t> </a:t>
            </a:r>
            <a:r>
              <a:rPr lang="ko-KR" altLang="en-US" dirty="0"/>
              <a:t>의 경우 </a:t>
            </a:r>
            <a:r>
              <a:rPr lang="en-US" altLang="ko-KR" dirty="0"/>
              <a:t>SDK Manager &gt; Android SDK Build-tools </a:t>
            </a:r>
            <a:r>
              <a:rPr lang="ko-KR" altLang="en-US" dirty="0"/>
              <a:t>모듈 버전과 일치 해야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E6F60-396C-44D2-BF8B-44D0176BD24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99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1C1A8-B1A8-447A-BB56-A4ED623CDD0F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5473-4CF6-41A8-8563-9A1386B0F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21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1C1A8-B1A8-447A-BB56-A4ED623CDD0F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5473-4CF6-41A8-8563-9A1386B0F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617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1C1A8-B1A8-447A-BB56-A4ED623CDD0F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5473-4CF6-41A8-8563-9A1386B0F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129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1C1A8-B1A8-447A-BB56-A4ED623CDD0F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5473-4CF6-41A8-8563-9A1386B0F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1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1C1A8-B1A8-447A-BB56-A4ED623CDD0F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5473-4CF6-41A8-8563-9A1386B0F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82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1C1A8-B1A8-447A-BB56-A4ED623CDD0F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5473-4CF6-41A8-8563-9A1386B0F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932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1C1A8-B1A8-447A-BB56-A4ED623CDD0F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5473-4CF6-41A8-8563-9A1386B0F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573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1C1A8-B1A8-447A-BB56-A4ED623CDD0F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5473-4CF6-41A8-8563-9A1386B0F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11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1C1A8-B1A8-447A-BB56-A4ED623CDD0F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5473-4CF6-41A8-8563-9A1386B0F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923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1C1A8-B1A8-447A-BB56-A4ED623CDD0F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5473-4CF6-41A8-8563-9A1386B0F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89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1C1A8-B1A8-447A-BB56-A4ED623CDD0F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5473-4CF6-41A8-8563-9A1386B0F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48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1C1A8-B1A8-447A-BB56-A4ED623CDD0F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75473-4CF6-41A8-8563-9A1386B0F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37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Q8TXgCzxEnw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ssbytes.com/most-popular-android-versions-always-updated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6B9BB6B-0448-44DF-9E0E-75F253542690}"/>
              </a:ext>
            </a:extLst>
          </p:cNvPr>
          <p:cNvGrpSpPr/>
          <p:nvPr/>
        </p:nvGrpSpPr>
        <p:grpSpPr>
          <a:xfrm>
            <a:off x="1489428" y="1024401"/>
            <a:ext cx="6165145" cy="1725981"/>
            <a:chOff x="1489428" y="1024401"/>
            <a:chExt cx="6165145" cy="172598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27ADD7B-F1D0-4455-9C68-BD67FBA1D80F}"/>
                </a:ext>
              </a:extLst>
            </p:cNvPr>
            <p:cNvGrpSpPr/>
            <p:nvPr/>
          </p:nvGrpSpPr>
          <p:grpSpPr>
            <a:xfrm>
              <a:off x="1489428" y="1024401"/>
              <a:ext cx="6165145" cy="1725981"/>
              <a:chOff x="1451585" y="1024401"/>
              <a:chExt cx="6165145" cy="1725981"/>
            </a:xfrm>
          </p:grpSpPr>
          <p:pic>
            <p:nvPicPr>
              <p:cNvPr id="1028" name="Picture 4" descr="oreo에 대한 이미지 검색결과">
                <a:extLst>
                  <a:ext uri="{FF2B5EF4-FFF2-40B4-BE49-F238E27FC236}">
                    <a16:creationId xmlns:a16="http://schemas.microsoft.com/office/drawing/2014/main" id="{9DB71153-F03C-42E9-9415-62340D8350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1585" y="1024401"/>
                <a:ext cx="1725981" cy="172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756969-D5C7-4CA1-AE55-E2E8A183ED02}"/>
                  </a:ext>
                </a:extLst>
              </p:cNvPr>
              <p:cNvSpPr txBox="1"/>
              <p:nvPr/>
            </p:nvSpPr>
            <p:spPr>
              <a:xfrm>
                <a:off x="3177566" y="1426943"/>
                <a:ext cx="443916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0" b="1" dirty="0"/>
                  <a:t>~ </a:t>
                </a:r>
                <a:r>
                  <a:rPr lang="en-US" altLang="ko-KR" sz="8000" b="1" dirty="0" err="1">
                    <a:solidFill>
                      <a:srgbClr val="FF0000"/>
                    </a:solidFill>
                  </a:rPr>
                  <a:t>Keras</a:t>
                </a:r>
                <a:r>
                  <a:rPr lang="en-US" altLang="ko-KR" sz="8000" b="1" dirty="0" err="1"/>
                  <a:t>tra</a:t>
                </a:r>
                <a:endParaRPr lang="ko-KR" altLang="en-US" sz="8000" b="1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0F4457-DF30-4B3B-9B89-9F96E51499C2}"/>
                </a:ext>
              </a:extLst>
            </p:cNvPr>
            <p:cNvSpPr txBox="1"/>
            <p:nvPr/>
          </p:nvSpPr>
          <p:spPr>
            <a:xfrm>
              <a:off x="6334125" y="2428875"/>
              <a:ext cx="1225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-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안드로이드 맛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93D94C1-2E10-4960-96CC-5DF6A3D84260}"/>
              </a:ext>
            </a:extLst>
          </p:cNvPr>
          <p:cNvSpPr txBox="1"/>
          <p:nvPr/>
        </p:nvSpPr>
        <p:spPr>
          <a:xfrm>
            <a:off x="6625536" y="5426766"/>
            <a:ext cx="16786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latin typeface="+mj-ea"/>
                <a:ea typeface="+mj-ea"/>
              </a:rPr>
              <a:t>이현성</a:t>
            </a:r>
            <a:endParaRPr lang="en-US" altLang="ko-KR" sz="2400" dirty="0">
              <a:latin typeface="+mj-ea"/>
              <a:ea typeface="+mj-ea"/>
            </a:endParaRPr>
          </a:p>
          <a:p>
            <a:pPr algn="r"/>
            <a:r>
              <a:rPr lang="en-US" altLang="ko-KR" sz="2400" dirty="0">
                <a:latin typeface="+mj-ea"/>
                <a:ea typeface="+mj-ea"/>
              </a:rPr>
              <a:t>2017.12.23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657F01-FFBC-4AF5-BE79-72AC8DF3785C}"/>
              </a:ext>
            </a:extLst>
          </p:cNvPr>
          <p:cNvSpPr txBox="1"/>
          <p:nvPr/>
        </p:nvSpPr>
        <p:spPr>
          <a:xfrm>
            <a:off x="1983791" y="3857741"/>
            <a:ext cx="5176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03 </a:t>
            </a:r>
            <a:r>
              <a:rPr lang="ko-KR" altLang="en-US" sz="2400" b="1" dirty="0">
                <a:latin typeface="+mj-ea"/>
                <a:ea typeface="+mj-ea"/>
              </a:rPr>
              <a:t>안드로이드 프로젝트와 개발도구</a:t>
            </a:r>
            <a:endParaRPr lang="en-US" altLang="ko-KR" sz="2400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68FB79-EF83-4B61-A1EC-83B4348C7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289">
            <a:off x="-304955" y="4528845"/>
            <a:ext cx="1973488" cy="299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44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578834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6BBD5-DFD1-4FCC-94C5-65A5894782FA}"/>
              </a:ext>
            </a:extLst>
          </p:cNvPr>
          <p:cNvSpPr txBox="1"/>
          <p:nvPr/>
        </p:nvSpPr>
        <p:spPr>
          <a:xfrm>
            <a:off x="59574" y="947261"/>
            <a:ext cx="2442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/>
              <a:t>3.   </a:t>
            </a:r>
            <a:r>
              <a:rPr lang="ko-KR" altLang="en-US" sz="1400" dirty="0"/>
              <a:t>외부 프로젝트 </a:t>
            </a:r>
            <a:r>
              <a:rPr lang="en-US" altLang="ko-KR" sz="1400" dirty="0"/>
              <a:t>Gradle</a:t>
            </a:r>
            <a:r>
              <a:rPr lang="ko-KR" altLang="en-US" sz="1400" dirty="0"/>
              <a:t>설정</a:t>
            </a:r>
            <a:endParaRPr lang="en-US" altLang="ko-KR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73ABD8-745C-421B-B2FE-6A2DF9983C06}"/>
              </a:ext>
            </a:extLst>
          </p:cNvPr>
          <p:cNvSpPr txBox="1"/>
          <p:nvPr/>
        </p:nvSpPr>
        <p:spPr>
          <a:xfrm>
            <a:off x="948600" y="1577850"/>
            <a:ext cx="7558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프로젝트를 다운받아 </a:t>
            </a:r>
            <a:r>
              <a:rPr lang="en-US" altLang="ko-KR" sz="2000" b="1" dirty="0">
                <a:solidFill>
                  <a:srgbClr val="FF0000"/>
                </a:solidFill>
              </a:rPr>
              <a:t>Android Studio</a:t>
            </a:r>
            <a:r>
              <a:rPr lang="ko-KR" altLang="en-US" sz="2000" b="1" dirty="0">
                <a:solidFill>
                  <a:srgbClr val="FF0000"/>
                </a:solidFill>
              </a:rPr>
              <a:t>에서 빌드 </a:t>
            </a:r>
            <a:r>
              <a:rPr lang="ko-KR" altLang="en-US" sz="2000" b="1" dirty="0" err="1">
                <a:solidFill>
                  <a:srgbClr val="FF0000"/>
                </a:solidFill>
              </a:rPr>
              <a:t>하려는데</a:t>
            </a:r>
            <a:r>
              <a:rPr lang="ko-KR" altLang="en-US" sz="2000" b="1" dirty="0">
                <a:solidFill>
                  <a:srgbClr val="FF0000"/>
                </a:solidFill>
              </a:rPr>
              <a:t> 안된다</a:t>
            </a:r>
            <a:r>
              <a:rPr lang="en-US" altLang="ko-KR" sz="2000" b="1" dirty="0">
                <a:solidFill>
                  <a:srgbClr val="FF0000"/>
                </a:solidFill>
              </a:rPr>
              <a:t>?!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9550A-5A57-4C8C-B2D3-B298CF04A478}"/>
              </a:ext>
            </a:extLst>
          </p:cNvPr>
          <p:cNvSpPr txBox="1"/>
          <p:nvPr/>
        </p:nvSpPr>
        <p:spPr>
          <a:xfrm>
            <a:off x="2545273" y="2063376"/>
            <a:ext cx="364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 Gradle </a:t>
            </a:r>
            <a:r>
              <a:rPr lang="ko-KR" altLang="en-US" dirty="0"/>
              <a:t>설정을 확인해 볼 것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F6A6D5-D6DA-4CFF-B9D1-27FDED7C29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28" b="5833"/>
          <a:stretch/>
        </p:blipFill>
        <p:spPr>
          <a:xfrm>
            <a:off x="526995" y="1977960"/>
            <a:ext cx="1629628" cy="40964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435BB9-145A-49C7-9960-93F83C8931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863" b="30859"/>
          <a:stretch/>
        </p:blipFill>
        <p:spPr>
          <a:xfrm>
            <a:off x="2279575" y="2518125"/>
            <a:ext cx="1932800" cy="355628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809BC69-8F51-4E5E-ACC5-F95D155384DF}"/>
              </a:ext>
            </a:extLst>
          </p:cNvPr>
          <p:cNvSpPr txBox="1"/>
          <p:nvPr/>
        </p:nvSpPr>
        <p:spPr>
          <a:xfrm>
            <a:off x="4322198" y="2713442"/>
            <a:ext cx="4294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상위 탭을 </a:t>
            </a:r>
            <a:r>
              <a:rPr lang="en-US" altLang="ko-KR" dirty="0"/>
              <a:t>Project</a:t>
            </a:r>
            <a:r>
              <a:rPr lang="ko-KR" altLang="en-US" dirty="0"/>
              <a:t>로 </a:t>
            </a:r>
            <a:r>
              <a:rPr lang="ko-KR" altLang="en-US" dirty="0" err="1"/>
              <a:t>설정시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 app/</a:t>
            </a:r>
            <a:r>
              <a:rPr lang="en-US" altLang="ko-KR" dirty="0" err="1"/>
              <a:t>bulid.gradle</a:t>
            </a:r>
            <a:r>
              <a:rPr lang="en-US" altLang="ko-KR" dirty="0"/>
              <a:t>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 err="1"/>
              <a:t>들어감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3A1FA3-E435-4D62-A460-234F4D800CAC}"/>
              </a:ext>
            </a:extLst>
          </p:cNvPr>
          <p:cNvSpPr txBox="1"/>
          <p:nvPr/>
        </p:nvSpPr>
        <p:spPr>
          <a:xfrm>
            <a:off x="4322197" y="3778962"/>
            <a:ext cx="4711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상위 탭을 </a:t>
            </a:r>
            <a:r>
              <a:rPr lang="en-US" altLang="ko-KR" dirty="0"/>
              <a:t>Android</a:t>
            </a:r>
            <a:r>
              <a:rPr lang="ko-KR" altLang="en-US" dirty="0"/>
              <a:t>로 </a:t>
            </a:r>
            <a:r>
              <a:rPr lang="ko-KR" altLang="en-US" dirty="0" err="1"/>
              <a:t>설정시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r>
              <a:rPr lang="en-US" altLang="ko-KR" sz="1600" dirty="0"/>
              <a:t> Gradle Scripts/</a:t>
            </a:r>
            <a:r>
              <a:rPr lang="en-US" altLang="ko-KR" sz="1600" dirty="0" err="1"/>
              <a:t>build.gradle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Module:app</a:t>
            </a:r>
            <a:r>
              <a:rPr lang="en-US" altLang="ko-KR" sz="1600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88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id="{CA25A2A9-8C75-44CD-BF8E-9DA48AF78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6" t="9260" r="23585" b="8162"/>
          <a:stretch/>
        </p:blipFill>
        <p:spPr>
          <a:xfrm>
            <a:off x="245532" y="1444749"/>
            <a:ext cx="5720223" cy="4820584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578834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604C04C-B2B4-4872-90B2-B3D2DFBD114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235200" y="2447630"/>
            <a:ext cx="3725336" cy="17703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63525F9-DEAA-4EF1-ACFB-4513514995E9}"/>
              </a:ext>
            </a:extLst>
          </p:cNvPr>
          <p:cNvSpPr txBox="1"/>
          <p:nvPr/>
        </p:nvSpPr>
        <p:spPr>
          <a:xfrm>
            <a:off x="5960536" y="2186020"/>
            <a:ext cx="3208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minSdkVersion</a:t>
            </a:r>
            <a:endParaRPr lang="en-US" altLang="ko-KR" sz="1400" dirty="0"/>
          </a:p>
          <a:p>
            <a:r>
              <a:rPr lang="en-US" altLang="ko-KR" sz="1400" dirty="0"/>
              <a:t>&gt; </a:t>
            </a:r>
            <a:r>
              <a:rPr lang="ko-KR" altLang="en-US" sz="1400" dirty="0"/>
              <a:t>프로젝트가 지원하는 최소 </a:t>
            </a:r>
            <a:r>
              <a:rPr lang="en-US" altLang="ko-KR" sz="1400" dirty="0"/>
              <a:t>SDK </a:t>
            </a:r>
            <a:r>
              <a:rPr lang="ko-KR" altLang="en-US" sz="1400" dirty="0"/>
              <a:t>버전</a:t>
            </a:r>
            <a:endParaRPr lang="ko-KR" alt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80B91D-3F30-4A3D-A585-989E8523A412}"/>
              </a:ext>
            </a:extLst>
          </p:cNvPr>
          <p:cNvSpPr txBox="1"/>
          <p:nvPr/>
        </p:nvSpPr>
        <p:spPr>
          <a:xfrm>
            <a:off x="5960536" y="2793272"/>
            <a:ext cx="3208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targetSdkVersion</a:t>
            </a:r>
            <a:endParaRPr lang="en-US" altLang="ko-KR" sz="1400" dirty="0"/>
          </a:p>
          <a:p>
            <a:r>
              <a:rPr lang="en-US" altLang="ko-KR" sz="1400" dirty="0"/>
              <a:t>&gt; </a:t>
            </a:r>
            <a:r>
              <a:rPr lang="ko-KR" altLang="en-US" sz="1400" dirty="0"/>
              <a:t>실행 검증에 쓰이는  </a:t>
            </a:r>
            <a:r>
              <a:rPr lang="en-US" altLang="ko-KR" sz="1400" dirty="0"/>
              <a:t>SDK</a:t>
            </a:r>
            <a:r>
              <a:rPr lang="ko-KR" altLang="en-US" sz="1400" dirty="0"/>
              <a:t> 버전을 지정</a:t>
            </a:r>
            <a:endParaRPr lang="ko-KR" altLang="en-US" sz="1600" dirty="0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2A6E233-FBCB-4F99-8317-2F65562129A6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379136" y="2793272"/>
            <a:ext cx="3581400" cy="261610"/>
          </a:xfrm>
          <a:prstGeom prst="bentConnector3">
            <a:avLst>
              <a:gd name="adj1" fmla="val 4834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4E612AC-5599-43C6-BC6B-3DA81EA387AC}"/>
              </a:ext>
            </a:extLst>
          </p:cNvPr>
          <p:cNvSpPr txBox="1"/>
          <p:nvPr/>
        </p:nvSpPr>
        <p:spPr>
          <a:xfrm>
            <a:off x="5960536" y="1578768"/>
            <a:ext cx="3208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compileSdkVersion</a:t>
            </a:r>
            <a:endParaRPr lang="en-US" altLang="ko-KR" sz="1400" dirty="0"/>
          </a:p>
          <a:p>
            <a:r>
              <a:rPr lang="en-US" altLang="ko-KR" sz="1400" dirty="0"/>
              <a:t>&gt; </a:t>
            </a:r>
            <a:r>
              <a:rPr lang="ko-KR" altLang="en-US" sz="1400" dirty="0"/>
              <a:t>컴파일 시 사용할 </a:t>
            </a:r>
            <a:r>
              <a:rPr lang="en-US" altLang="ko-KR" sz="1400" dirty="0"/>
              <a:t>SDK </a:t>
            </a:r>
            <a:r>
              <a:rPr lang="ko-KR" altLang="en-US" sz="1400" dirty="0"/>
              <a:t>버전</a:t>
            </a:r>
            <a:endParaRPr lang="ko-KR" altLang="en-US" sz="1600" dirty="0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F3880245-A939-454A-8DDF-9C33D9D04BD1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2156623" y="1840378"/>
            <a:ext cx="3803913" cy="428689"/>
          </a:xfrm>
          <a:prstGeom prst="bentConnector3">
            <a:avLst>
              <a:gd name="adj1" fmla="val 255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E64DC00-E835-423E-B18F-8BC3CB679A85}"/>
              </a:ext>
            </a:extLst>
          </p:cNvPr>
          <p:cNvSpPr txBox="1"/>
          <p:nvPr/>
        </p:nvSpPr>
        <p:spPr>
          <a:xfrm>
            <a:off x="5960536" y="3400524"/>
            <a:ext cx="3208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buildToolsVersion</a:t>
            </a:r>
            <a:endParaRPr lang="en-US" altLang="ko-KR" sz="1400" dirty="0"/>
          </a:p>
          <a:p>
            <a:r>
              <a:rPr lang="en-US" altLang="ko-KR" sz="1400" dirty="0"/>
              <a:t>&gt; </a:t>
            </a:r>
            <a:r>
              <a:rPr lang="ko-KR" altLang="en-US" sz="1400" dirty="0"/>
              <a:t>빌드 도구의 버전을 지정</a:t>
            </a:r>
            <a:r>
              <a:rPr lang="en-US" altLang="ko-KR" sz="1400" dirty="0"/>
              <a:t>.</a:t>
            </a:r>
            <a:endParaRPr lang="ko-KR" altLang="en-US" sz="1600" dirty="0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796D2A09-180F-4EAA-956F-2C9EE4B79F94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2548467" y="3662134"/>
            <a:ext cx="3412069" cy="691284"/>
          </a:xfrm>
          <a:prstGeom prst="bentConnector3">
            <a:avLst>
              <a:gd name="adj1" fmla="val 934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오른쪽 중괄호 51">
            <a:extLst>
              <a:ext uri="{FF2B5EF4-FFF2-40B4-BE49-F238E27FC236}">
                <a16:creationId xmlns:a16="http://schemas.microsoft.com/office/drawing/2014/main" id="{9EEF344F-470C-4223-AE05-8A47721DF7E0}"/>
              </a:ext>
            </a:extLst>
          </p:cNvPr>
          <p:cNvSpPr/>
          <p:nvPr/>
        </p:nvSpPr>
        <p:spPr>
          <a:xfrm>
            <a:off x="5664198" y="4647688"/>
            <a:ext cx="186267" cy="1375989"/>
          </a:xfrm>
          <a:prstGeom prst="rightBrace">
            <a:avLst>
              <a:gd name="adj1" fmla="val 8333"/>
              <a:gd name="adj2" fmla="val 1225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4D3C7E9-A013-4FAC-B631-17BCC8946752}"/>
              </a:ext>
            </a:extLst>
          </p:cNvPr>
          <p:cNvCxnSpPr>
            <a:cxnSpLocks/>
            <a:stCxn id="52" idx="1"/>
            <a:endCxn id="69" idx="1"/>
          </p:cNvCxnSpPr>
          <p:nvPr/>
        </p:nvCxnSpPr>
        <p:spPr>
          <a:xfrm>
            <a:off x="5850465" y="4816357"/>
            <a:ext cx="2381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1481FAD-59D4-4C12-BA88-91511F3CD5A4}"/>
              </a:ext>
            </a:extLst>
          </p:cNvPr>
          <p:cNvSpPr txBox="1"/>
          <p:nvPr/>
        </p:nvSpPr>
        <p:spPr>
          <a:xfrm>
            <a:off x="6088597" y="4554747"/>
            <a:ext cx="2410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사용하는 각각의</a:t>
            </a:r>
            <a:endParaRPr lang="en-US" altLang="ko-KR" sz="1400" dirty="0"/>
          </a:p>
          <a:p>
            <a:r>
              <a:rPr lang="ko-KR" altLang="en-US" sz="1400" dirty="0"/>
              <a:t>안드로이드 라이브러리 버전</a:t>
            </a:r>
            <a:endParaRPr lang="ko-KR" altLang="en-US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6A6581-008D-4E6C-A79B-EFBB55A5D3B9}"/>
              </a:ext>
            </a:extLst>
          </p:cNvPr>
          <p:cNvSpPr txBox="1"/>
          <p:nvPr/>
        </p:nvSpPr>
        <p:spPr>
          <a:xfrm>
            <a:off x="59574" y="947261"/>
            <a:ext cx="2442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/>
              <a:t>3.   </a:t>
            </a:r>
            <a:r>
              <a:rPr lang="ko-KR" altLang="en-US" sz="1400" dirty="0"/>
              <a:t>외부 프로젝트 </a:t>
            </a:r>
            <a:r>
              <a:rPr lang="en-US" altLang="ko-KR" sz="1400" dirty="0"/>
              <a:t>Gradle</a:t>
            </a:r>
            <a:r>
              <a:rPr lang="ko-KR" altLang="en-US" sz="1400" dirty="0"/>
              <a:t>설정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254288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578834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SDK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개발도구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6BBD5-DFD1-4FCC-94C5-65A5894782FA}"/>
              </a:ext>
            </a:extLst>
          </p:cNvPr>
          <p:cNvSpPr txBox="1"/>
          <p:nvPr/>
        </p:nvSpPr>
        <p:spPr>
          <a:xfrm>
            <a:off x="59574" y="947261"/>
            <a:ext cx="2097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/>
              <a:t>1.   </a:t>
            </a:r>
            <a:r>
              <a:rPr lang="ko-KR" altLang="en-US" sz="1400" dirty="0"/>
              <a:t>안드로이드 스튜디오</a:t>
            </a:r>
            <a:endParaRPr lang="en-US" altLang="ko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1D919E-3910-40CA-B904-18E15C8717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10012" r="16228" b="17100"/>
          <a:stretch/>
        </p:blipFill>
        <p:spPr>
          <a:xfrm>
            <a:off x="254578" y="2188455"/>
            <a:ext cx="6085262" cy="35030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40C2F-F47D-42C8-A285-BDC7BB62DBFC}"/>
              </a:ext>
            </a:extLst>
          </p:cNvPr>
          <p:cNvSpPr txBox="1"/>
          <p:nvPr/>
        </p:nvSpPr>
        <p:spPr>
          <a:xfrm>
            <a:off x="1061368" y="1567858"/>
            <a:ext cx="687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SDK </a:t>
            </a:r>
            <a:r>
              <a:rPr lang="ko-KR" altLang="en-US" dirty="0"/>
              <a:t>폴더 안에 안드로이드의 개발도구들이 저장된다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E3D187-6ECD-4E64-9B3C-14218525A0FC}"/>
              </a:ext>
            </a:extLst>
          </p:cNvPr>
          <p:cNvSpPr txBox="1"/>
          <p:nvPr/>
        </p:nvSpPr>
        <p:spPr>
          <a:xfrm>
            <a:off x="6464445" y="2470498"/>
            <a:ext cx="26795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</a:t>
            </a:r>
            <a:r>
              <a:rPr lang="ko-KR" altLang="en-US" dirty="0"/>
              <a:t>드라이브 </a:t>
            </a:r>
            <a:r>
              <a:rPr lang="en-US" altLang="ko-KR" dirty="0"/>
              <a:t>&gt; </a:t>
            </a:r>
            <a:r>
              <a:rPr lang="ko-KR" altLang="en-US" dirty="0"/>
              <a:t>사용자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AppData</a:t>
            </a:r>
            <a:r>
              <a:rPr lang="en-US" altLang="ko-KR" dirty="0"/>
              <a:t> </a:t>
            </a:r>
            <a:r>
              <a:rPr lang="ko-KR" altLang="en-US" dirty="0"/>
              <a:t>파일이 보이지  않는다면 이 버튼을 클릭</a:t>
            </a:r>
            <a:r>
              <a:rPr lang="en-US" altLang="ko-KR" dirty="0"/>
              <a:t>, </a:t>
            </a:r>
            <a:r>
              <a:rPr lang="ko-KR" altLang="en-US" dirty="0"/>
              <a:t>숨김 파일을 띄운다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9E8B83E-C5A9-4D58-B47D-CF3F48CC31D6}"/>
              </a:ext>
            </a:extLst>
          </p:cNvPr>
          <p:cNvCxnSpPr>
            <a:cxnSpLocks/>
          </p:cNvCxnSpPr>
          <p:nvPr/>
        </p:nvCxnSpPr>
        <p:spPr>
          <a:xfrm>
            <a:off x="4815840" y="3078480"/>
            <a:ext cx="1648605" cy="4572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1042B47-6C2B-4C17-9A02-75D647223FA0}"/>
              </a:ext>
            </a:extLst>
          </p:cNvPr>
          <p:cNvSpPr txBox="1"/>
          <p:nvPr/>
        </p:nvSpPr>
        <p:spPr>
          <a:xfrm>
            <a:off x="6464445" y="4307638"/>
            <a:ext cx="267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누르면 이렇게 표시됨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CDE0A3C-AC04-47F9-88C6-648ED52318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815840" y="4492304"/>
            <a:ext cx="16486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3991BF-D50E-4AC3-BC73-69A31A3D50BE}"/>
              </a:ext>
            </a:extLst>
          </p:cNvPr>
          <p:cNvSpPr txBox="1"/>
          <p:nvPr/>
        </p:nvSpPr>
        <p:spPr>
          <a:xfrm>
            <a:off x="526995" y="5910739"/>
            <a:ext cx="846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 후 </a:t>
            </a:r>
            <a:r>
              <a:rPr lang="en-US" altLang="ko-KR" dirty="0"/>
              <a:t>Local &gt; Android &gt; </a:t>
            </a:r>
            <a:r>
              <a:rPr lang="en-US" altLang="ko-KR" dirty="0" err="1"/>
              <a:t>Sdk</a:t>
            </a:r>
            <a:r>
              <a:rPr lang="ko-KR" altLang="en-US" dirty="0"/>
              <a:t> </a:t>
            </a:r>
            <a:r>
              <a:rPr lang="en-US" altLang="ko-KR" dirty="0"/>
              <a:t>&gt;tools</a:t>
            </a:r>
            <a:r>
              <a:rPr lang="ko-KR" altLang="en-US" dirty="0"/>
              <a:t> 폴더로 들어가면 개발도구 저장소가 나온다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2077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578834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SDK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개발도구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6BBD5-DFD1-4FCC-94C5-65A5894782FA}"/>
              </a:ext>
            </a:extLst>
          </p:cNvPr>
          <p:cNvSpPr txBox="1"/>
          <p:nvPr/>
        </p:nvSpPr>
        <p:spPr>
          <a:xfrm>
            <a:off x="59574" y="947261"/>
            <a:ext cx="2194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/>
              <a:t>1.   Android Device Monitor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7E0EB22-5D2C-47A1-8512-78C10F6939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4" t="14330" r="23571" b="16783"/>
          <a:stretch/>
        </p:blipFill>
        <p:spPr>
          <a:xfrm>
            <a:off x="2064477" y="2336800"/>
            <a:ext cx="6727245" cy="405739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5AD3B26-00E3-41E9-A3CB-CE0F481D0BA0}"/>
              </a:ext>
            </a:extLst>
          </p:cNvPr>
          <p:cNvSpPr txBox="1"/>
          <p:nvPr/>
        </p:nvSpPr>
        <p:spPr>
          <a:xfrm>
            <a:off x="526995" y="1967468"/>
            <a:ext cx="6727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&gt; UI Automator Viewer - UI</a:t>
            </a:r>
            <a:r>
              <a:rPr lang="ko-KR" altLang="en-US" sz="1600" dirty="0"/>
              <a:t>의 구성 계층을 한눈에 볼 수 있는 툴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C8E8E0E-B8EB-4881-BEA6-D2EFCC36F4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0" y="3904570"/>
            <a:ext cx="3257142" cy="2698412"/>
          </a:xfrm>
          <a:prstGeom prst="rect">
            <a:avLst/>
          </a:prstGeom>
        </p:spPr>
      </p:pic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E9D6236F-A4EF-443F-AEC4-AEADD94EA9B0}"/>
              </a:ext>
            </a:extLst>
          </p:cNvPr>
          <p:cNvCxnSpPr>
            <a:cxnSpLocks/>
            <a:stCxn id="26" idx="2"/>
          </p:cNvCxnSpPr>
          <p:nvPr/>
        </p:nvCxnSpPr>
        <p:spPr>
          <a:xfrm rot="16200000" flipH="1">
            <a:off x="3511162" y="2685478"/>
            <a:ext cx="758914" cy="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AB51F04-E151-4F9E-BC58-DDA597180266}"/>
              </a:ext>
            </a:extLst>
          </p:cNvPr>
          <p:cNvSpPr/>
          <p:nvPr/>
        </p:nvSpPr>
        <p:spPr>
          <a:xfrm>
            <a:off x="4494054" y="2594635"/>
            <a:ext cx="4297668" cy="3220720"/>
          </a:xfrm>
          <a:prstGeom prst="roundRect">
            <a:avLst>
              <a:gd name="adj" fmla="val 615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5F7F7D3-66D3-4E2E-99AC-542D594621CF}"/>
              </a:ext>
            </a:extLst>
          </p:cNvPr>
          <p:cNvSpPr txBox="1"/>
          <p:nvPr/>
        </p:nvSpPr>
        <p:spPr>
          <a:xfrm>
            <a:off x="369213" y="1485566"/>
            <a:ext cx="8580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Android Device Monitor – </a:t>
            </a:r>
            <a:r>
              <a:rPr lang="ko-KR" altLang="en-US" sz="2000" dirty="0"/>
              <a:t>실제 단말 등의 프로세스를 관리 및 디버깅하는 툴</a:t>
            </a:r>
          </a:p>
        </p:txBody>
      </p:sp>
    </p:spTree>
    <p:extLst>
      <p:ext uri="{BB962C8B-B14F-4D97-AF65-F5344CB8AC3E}">
        <p14:creationId xmlns:p14="http://schemas.microsoft.com/office/powerpoint/2010/main" val="9945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578834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SDK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개발도구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6BBD5-DFD1-4FCC-94C5-65A5894782FA}"/>
              </a:ext>
            </a:extLst>
          </p:cNvPr>
          <p:cNvSpPr txBox="1"/>
          <p:nvPr/>
        </p:nvSpPr>
        <p:spPr>
          <a:xfrm>
            <a:off x="59574" y="947261"/>
            <a:ext cx="793807" cy="462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/>
              <a:t>2. ADB 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AD3B26-00E3-41E9-A3CB-CE0F481D0BA0}"/>
              </a:ext>
            </a:extLst>
          </p:cNvPr>
          <p:cNvSpPr txBox="1"/>
          <p:nvPr/>
        </p:nvSpPr>
        <p:spPr>
          <a:xfrm>
            <a:off x="526995" y="1605280"/>
            <a:ext cx="672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디버그 </a:t>
            </a:r>
            <a:r>
              <a:rPr lang="ko-KR" altLang="en-US" dirty="0" err="1"/>
              <a:t>브릿지</a:t>
            </a:r>
            <a:r>
              <a:rPr lang="en-US" altLang="ko-KR" dirty="0"/>
              <a:t>(ADB) – </a:t>
            </a:r>
            <a:r>
              <a:rPr lang="ko-KR" altLang="en-US" dirty="0"/>
              <a:t>안드로이드 디버깅 툴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BF6F27-CF4A-4212-8D4F-FA1F2FEBDDC2}"/>
              </a:ext>
            </a:extLst>
          </p:cNvPr>
          <p:cNvGrpSpPr/>
          <p:nvPr/>
        </p:nvGrpSpPr>
        <p:grpSpPr>
          <a:xfrm>
            <a:off x="5625669" y="1006850"/>
            <a:ext cx="3257142" cy="2698412"/>
            <a:chOff x="352278" y="2225877"/>
            <a:chExt cx="3257142" cy="269841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A118869-EA5A-4293-B2F1-4B8C5B817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78" y="2225877"/>
              <a:ext cx="3257142" cy="2698412"/>
            </a:xfrm>
            <a:prstGeom prst="rect">
              <a:avLst/>
            </a:prstGeom>
          </p:spPr>
        </p:pic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E9D6236F-A4EF-443F-AEC4-AEADD94EA9B0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rot="5400000">
              <a:off x="1861966" y="3374496"/>
              <a:ext cx="940824" cy="88522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EAE5B7-A661-4AED-9255-9CFA3D669473}"/>
                </a:ext>
              </a:extLst>
            </p:cNvPr>
            <p:cNvSpPr txBox="1"/>
            <p:nvPr/>
          </p:nvSpPr>
          <p:spPr>
            <a:xfrm>
              <a:off x="1940560" y="2700365"/>
              <a:ext cx="16688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*</a:t>
              </a:r>
              <a:r>
                <a:rPr lang="ko-KR" altLang="en-US" dirty="0"/>
                <a:t>사용 전</a:t>
              </a:r>
              <a:endParaRPr lang="en-US" altLang="ko-KR" dirty="0"/>
            </a:p>
            <a:p>
              <a:pPr algn="ctr"/>
              <a:r>
                <a:rPr lang="ko-KR" altLang="en-US" dirty="0"/>
                <a:t>활성화 시키기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3838F3F-F005-40A6-8A3A-3402D0A068A2}"/>
              </a:ext>
            </a:extLst>
          </p:cNvPr>
          <p:cNvSpPr txBox="1"/>
          <p:nvPr/>
        </p:nvSpPr>
        <p:spPr>
          <a:xfrm>
            <a:off x="6781995" y="5726073"/>
            <a:ext cx="173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디버그 로그 창</a:t>
            </a:r>
            <a:endParaRPr lang="en-US" altLang="ko-KR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D09905A-3043-4700-9166-3EDCD4A8A1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" t="4988" r="29444" b="10592"/>
          <a:stretch/>
        </p:blipFill>
        <p:spPr>
          <a:xfrm>
            <a:off x="340399" y="2256775"/>
            <a:ext cx="6054014" cy="4160100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28D5BA7-E09C-4C9F-8867-126A0C09A341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1413933" y="5910739"/>
            <a:ext cx="5368062" cy="38389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25F1523-EDD6-460D-99EA-4DC7C0862BA1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>
            <a:off x="5173133" y="2760906"/>
            <a:ext cx="1580044" cy="172745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E23B564-9F25-40D1-827E-6111F6A99C71}"/>
              </a:ext>
            </a:extLst>
          </p:cNvPr>
          <p:cNvSpPr txBox="1"/>
          <p:nvPr/>
        </p:nvSpPr>
        <p:spPr>
          <a:xfrm>
            <a:off x="6753177" y="4303692"/>
            <a:ext cx="173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디버그</a:t>
            </a:r>
            <a:r>
              <a:rPr lang="en-US" altLang="ko-KR" dirty="0"/>
              <a:t> </a:t>
            </a:r>
            <a:r>
              <a:rPr lang="ko-KR" altLang="en-US" dirty="0"/>
              <a:t>활성화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41AB8AB-CB00-4CFA-968C-991ABE146F42}"/>
              </a:ext>
            </a:extLst>
          </p:cNvPr>
          <p:cNvSpPr/>
          <p:nvPr/>
        </p:nvSpPr>
        <p:spPr>
          <a:xfrm>
            <a:off x="571500" y="4792133"/>
            <a:ext cx="2798233" cy="1360174"/>
          </a:xfrm>
          <a:prstGeom prst="roundRect">
            <a:avLst>
              <a:gd name="adj" fmla="val 615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065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E1DEE8-0AEC-4BEA-AB18-04DB65905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8" y="2034567"/>
            <a:ext cx="8025822" cy="4514524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578834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SDK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개발도구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AD3B26-00E3-41E9-A3CB-CE0F481D0BA0}"/>
              </a:ext>
            </a:extLst>
          </p:cNvPr>
          <p:cNvSpPr txBox="1"/>
          <p:nvPr/>
        </p:nvSpPr>
        <p:spPr>
          <a:xfrm>
            <a:off x="739942" y="1567858"/>
            <a:ext cx="672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Layout</a:t>
            </a:r>
            <a:r>
              <a:rPr lang="ko-KR" altLang="en-US" dirty="0"/>
              <a:t> </a:t>
            </a:r>
            <a:r>
              <a:rPr lang="en-US" altLang="ko-KR" dirty="0"/>
              <a:t>Inspector- UI</a:t>
            </a:r>
            <a:r>
              <a:rPr lang="ko-KR" altLang="en-US" dirty="0"/>
              <a:t>의 구성 계층을 한눈에 볼 수 있는 툴</a:t>
            </a:r>
          </a:p>
        </p:txBody>
      </p:sp>
    </p:spTree>
    <p:extLst>
      <p:ext uri="{BB962C8B-B14F-4D97-AF65-F5344CB8AC3E}">
        <p14:creationId xmlns:p14="http://schemas.microsoft.com/office/powerpoint/2010/main" val="962010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578834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SDK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개발도구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AD3B26-00E3-41E9-A3CB-CE0F481D0BA0}"/>
              </a:ext>
            </a:extLst>
          </p:cNvPr>
          <p:cNvSpPr txBox="1"/>
          <p:nvPr/>
        </p:nvSpPr>
        <p:spPr>
          <a:xfrm>
            <a:off x="750102" y="1260083"/>
            <a:ext cx="672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Theme Editor – </a:t>
            </a:r>
            <a:r>
              <a:rPr lang="ko-KR" altLang="en-US" dirty="0"/>
              <a:t>테마를 간편하게 구성할 수 있는 도구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60F310-208F-466C-8D4A-B7B9CDE25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5" y="1768858"/>
            <a:ext cx="7981694" cy="448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29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6E590B9-6BAE-4C2F-AC6B-0B27AC334E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6" t="8424" r="26107" b="22630"/>
          <a:stretch/>
        </p:blipFill>
        <p:spPr>
          <a:xfrm>
            <a:off x="4113724" y="2996781"/>
            <a:ext cx="4643121" cy="354626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578834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SDK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개발도구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AD3B26-00E3-41E9-A3CB-CE0F481D0BA0}"/>
              </a:ext>
            </a:extLst>
          </p:cNvPr>
          <p:cNvSpPr txBox="1"/>
          <p:nvPr/>
        </p:nvSpPr>
        <p:spPr>
          <a:xfrm>
            <a:off x="750102" y="1260083"/>
            <a:ext cx="672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Theme Editor – </a:t>
            </a:r>
            <a:r>
              <a:rPr lang="ko-KR" altLang="en-US" dirty="0"/>
              <a:t>테마를 간편하게 구성할 수 있는 도구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FB3E0A-E3F9-48DE-BBCB-497A3C33E3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8902" r="22007" b="16428"/>
          <a:stretch/>
        </p:blipFill>
        <p:spPr>
          <a:xfrm>
            <a:off x="102178" y="1849365"/>
            <a:ext cx="6169047" cy="32509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20310E-1CA2-456A-B8FC-FCCD30957DFD}"/>
              </a:ext>
            </a:extLst>
          </p:cNvPr>
          <p:cNvSpPr txBox="1"/>
          <p:nvPr/>
        </p:nvSpPr>
        <p:spPr>
          <a:xfrm>
            <a:off x="6271225" y="2130500"/>
            <a:ext cx="2608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Res&gt;values&gt;styles.xml</a:t>
            </a:r>
          </a:p>
          <a:p>
            <a:r>
              <a:rPr lang="ko-KR" altLang="en-US" dirty="0"/>
              <a:t>에서 다음과 같이 입력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D3E74-6CE5-4F2C-A45F-CA942B665992}"/>
              </a:ext>
            </a:extLst>
          </p:cNvPr>
          <p:cNvSpPr txBox="1"/>
          <p:nvPr/>
        </p:nvSpPr>
        <p:spPr>
          <a:xfrm>
            <a:off x="254578" y="5328094"/>
            <a:ext cx="3827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그리고 </a:t>
            </a:r>
            <a:r>
              <a:rPr lang="en-US" altLang="ko-KR" dirty="0"/>
              <a:t>AndroidMenifest.xml </a:t>
            </a:r>
            <a:r>
              <a:rPr lang="ko-KR" altLang="en-US" dirty="0"/>
              <a:t>파일에 적용하면 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8827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578834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SDK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개발도구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AD3B26-00E3-41E9-A3CB-CE0F481D0BA0}"/>
              </a:ext>
            </a:extLst>
          </p:cNvPr>
          <p:cNvSpPr txBox="1"/>
          <p:nvPr/>
        </p:nvSpPr>
        <p:spPr>
          <a:xfrm>
            <a:off x="2569349" y="1710431"/>
            <a:ext cx="6422251" cy="367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Sync</a:t>
            </a:r>
            <a:r>
              <a:rPr lang="ko-KR" altLang="en-US" dirty="0"/>
              <a:t> </a:t>
            </a:r>
            <a:r>
              <a:rPr lang="en-US" altLang="ko-KR" dirty="0"/>
              <a:t>Project</a:t>
            </a:r>
            <a:r>
              <a:rPr lang="ko-KR" altLang="en-US" dirty="0"/>
              <a:t> </a:t>
            </a:r>
            <a:r>
              <a:rPr lang="en-US" altLang="ko-KR" dirty="0"/>
              <a:t>with</a:t>
            </a:r>
            <a:r>
              <a:rPr lang="ko-KR" altLang="en-US" dirty="0"/>
              <a:t> </a:t>
            </a:r>
            <a:r>
              <a:rPr lang="en-US" altLang="ko-KR" dirty="0"/>
              <a:t>Gradle</a:t>
            </a:r>
            <a:r>
              <a:rPr lang="ko-KR" altLang="en-US" dirty="0"/>
              <a:t> </a:t>
            </a:r>
            <a:r>
              <a:rPr lang="en-US" altLang="ko-KR" dirty="0"/>
              <a:t>Files – </a:t>
            </a:r>
            <a:r>
              <a:rPr lang="ko-KR" altLang="en-US" dirty="0" err="1"/>
              <a:t>그래들</a:t>
            </a:r>
            <a:r>
              <a:rPr lang="ko-KR" altLang="en-US" dirty="0"/>
              <a:t> 파일과 프로젝트 싱크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BC2980-2A19-4343-9196-843486A21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8" y="1748530"/>
            <a:ext cx="4487302" cy="3717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269E80-6D44-46C9-89F4-2073F8EB1978}"/>
              </a:ext>
            </a:extLst>
          </p:cNvPr>
          <p:cNvSpPr txBox="1"/>
          <p:nvPr/>
        </p:nvSpPr>
        <p:spPr>
          <a:xfrm>
            <a:off x="2569349" y="2251354"/>
            <a:ext cx="657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AVD Manager – </a:t>
            </a:r>
            <a:r>
              <a:rPr lang="ko-KR" altLang="en-US" dirty="0" err="1"/>
              <a:t>가상디바이스</a:t>
            </a:r>
            <a:r>
              <a:rPr lang="ko-KR" altLang="en-US" dirty="0"/>
              <a:t> 관리</a:t>
            </a:r>
            <a:r>
              <a:rPr lang="en-US" altLang="ko-KR" dirty="0"/>
              <a:t>. </a:t>
            </a:r>
            <a:r>
              <a:rPr lang="ko-KR" altLang="en-US" dirty="0"/>
              <a:t>추가나 삭제 등이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DF7D65-7876-4AD3-B9F4-8D9C88473788}"/>
              </a:ext>
            </a:extLst>
          </p:cNvPr>
          <p:cNvSpPr txBox="1"/>
          <p:nvPr/>
        </p:nvSpPr>
        <p:spPr>
          <a:xfrm>
            <a:off x="2569349" y="2793743"/>
            <a:ext cx="632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SDK Manager – SDK</a:t>
            </a:r>
            <a:r>
              <a:rPr lang="ko-KR" altLang="en-US" dirty="0"/>
              <a:t> 매니저 창을 띄운다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10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76BBD5-DFD1-4FCC-94C5-65A5894782FA}"/>
              </a:ext>
            </a:extLst>
          </p:cNvPr>
          <p:cNvSpPr txBox="1"/>
          <p:nvPr/>
        </p:nvSpPr>
        <p:spPr>
          <a:xfrm>
            <a:off x="988138" y="2315645"/>
            <a:ext cx="39164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안드로이드 최근 버전의 주요 특징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안드로이드 프로젝트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안드로이드 </a:t>
            </a:r>
            <a:r>
              <a:rPr lang="en-US" altLang="ko-KR" dirty="0"/>
              <a:t>SDK</a:t>
            </a:r>
            <a:r>
              <a:rPr lang="ko-KR" altLang="en-US" dirty="0"/>
              <a:t>의 개발도구</a:t>
            </a:r>
            <a:endParaRPr lang="en-US" altLang="ko-KR" dirty="0"/>
          </a:p>
        </p:txBody>
      </p:sp>
      <p:pic>
        <p:nvPicPr>
          <p:cNvPr id="2050" name="Picture 2" descr="android oreo에 대한 이미지 검색결과">
            <a:extLst>
              <a:ext uri="{FF2B5EF4-FFF2-40B4-BE49-F238E27FC236}">
                <a16:creationId xmlns:a16="http://schemas.microsoft.com/office/drawing/2014/main" id="{1F3780F0-98B5-471F-806C-C2630EFBE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3806" y="257756"/>
            <a:ext cx="1644089" cy="154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D96B5B-F174-4F4C-956E-409F3A2C038A}"/>
              </a:ext>
            </a:extLst>
          </p:cNvPr>
          <p:cNvSpPr txBox="1"/>
          <p:nvPr/>
        </p:nvSpPr>
        <p:spPr>
          <a:xfrm>
            <a:off x="1962150" y="126682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2A7FBB5-06EF-4506-8641-D8A7E4D498D3}"/>
              </a:ext>
            </a:extLst>
          </p:cNvPr>
          <p:cNvCxnSpPr>
            <a:cxnSpLocks/>
          </p:cNvCxnSpPr>
          <p:nvPr/>
        </p:nvCxnSpPr>
        <p:spPr>
          <a:xfrm>
            <a:off x="263806" y="1905000"/>
            <a:ext cx="280634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795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578834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411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최근 버전의 주요 특징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6BBD5-DFD1-4FCC-94C5-65A5894782FA}"/>
              </a:ext>
            </a:extLst>
          </p:cNvPr>
          <p:cNvSpPr txBox="1"/>
          <p:nvPr/>
        </p:nvSpPr>
        <p:spPr>
          <a:xfrm>
            <a:off x="59574" y="947261"/>
            <a:ext cx="338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/>
              <a:t>아이스크림 샌드위치</a:t>
            </a:r>
            <a:r>
              <a:rPr lang="en-US" altLang="ko-KR" sz="1400" dirty="0"/>
              <a:t> / </a:t>
            </a:r>
            <a:r>
              <a:rPr lang="ko-KR" altLang="en-US" sz="1400" dirty="0" err="1"/>
              <a:t>젤리빈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ko-KR" altLang="en-US" sz="1400" dirty="0" err="1"/>
              <a:t>킷캣</a:t>
            </a:r>
            <a:endParaRPr lang="en-US" altLang="ko-KR" sz="14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9DB9B03-FF14-498C-808B-A8DAEBBFC91A}"/>
              </a:ext>
            </a:extLst>
          </p:cNvPr>
          <p:cNvGrpSpPr/>
          <p:nvPr/>
        </p:nvGrpSpPr>
        <p:grpSpPr>
          <a:xfrm>
            <a:off x="789780" y="1763959"/>
            <a:ext cx="1518421" cy="4718310"/>
            <a:chOff x="789780" y="1763959"/>
            <a:chExt cx="1518421" cy="471831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478358-F8FD-415A-8180-B5B10777F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780" y="1763959"/>
              <a:ext cx="1518421" cy="113881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E1D7B4A-0CC3-4185-8796-656129C06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246" y="3201033"/>
              <a:ext cx="873491" cy="133991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FCA1ECA-BD55-4C0B-AB23-6FBA531A2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866" y="4839209"/>
              <a:ext cx="1099871" cy="164306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96D3BEA-2B99-442A-A6FB-BCAE2E25DFCB}"/>
              </a:ext>
            </a:extLst>
          </p:cNvPr>
          <p:cNvSpPr txBox="1"/>
          <p:nvPr/>
        </p:nvSpPr>
        <p:spPr>
          <a:xfrm>
            <a:off x="2524126" y="1771650"/>
            <a:ext cx="5934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태블릿에서만 적용되던 </a:t>
            </a:r>
            <a:r>
              <a:rPr lang="en-US" altLang="ko-KR" sz="1600" dirty="0"/>
              <a:t>UI </a:t>
            </a:r>
            <a:r>
              <a:rPr lang="ko-KR" altLang="en-US" sz="1600" dirty="0"/>
              <a:t>및 위젯이 스마트폰에도 </a:t>
            </a:r>
            <a:r>
              <a:rPr lang="ko-KR" altLang="en-US" sz="1600" b="1" dirty="0"/>
              <a:t>통합 적용</a:t>
            </a:r>
            <a:endParaRPr lang="en-US" altLang="ko-KR" sz="1600" b="1" dirty="0"/>
          </a:p>
          <a:p>
            <a:r>
              <a:rPr lang="ko-KR" altLang="en-US" sz="1600" dirty="0"/>
              <a:t>얼굴인식</a:t>
            </a:r>
            <a:r>
              <a:rPr lang="en-US" altLang="ko-KR" sz="1600" dirty="0"/>
              <a:t>, </a:t>
            </a:r>
            <a:r>
              <a:rPr lang="ko-KR" altLang="en-US" sz="1600" dirty="0"/>
              <a:t>음성인식 기능 및 </a:t>
            </a:r>
            <a:r>
              <a:rPr lang="en-US" altLang="ko-KR" sz="1600" dirty="0"/>
              <a:t>NFC, Wi-Fi Direct </a:t>
            </a:r>
            <a:r>
              <a:rPr lang="ko-KR" altLang="en-US" sz="1600" dirty="0"/>
              <a:t>기능 강화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D1D35-4154-427C-85E1-F558C8CC08F3}"/>
              </a:ext>
            </a:extLst>
          </p:cNvPr>
          <p:cNvSpPr txBox="1"/>
          <p:nvPr/>
        </p:nvSpPr>
        <p:spPr>
          <a:xfrm>
            <a:off x="2524126" y="3445254"/>
            <a:ext cx="5934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그래픽 처리 속도 향상 </a:t>
            </a:r>
            <a:r>
              <a:rPr lang="en-US" altLang="ko-KR" sz="1600" dirty="0"/>
              <a:t>&gt; </a:t>
            </a:r>
            <a:r>
              <a:rPr lang="ko-KR" altLang="en-US" sz="1600" b="1" dirty="0"/>
              <a:t>빠르고 부드러운 그래픽</a:t>
            </a:r>
            <a:r>
              <a:rPr lang="ko-KR" altLang="en-US" sz="1600" dirty="0"/>
              <a:t>에 중점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프로젝트 버터 </a:t>
            </a:r>
            <a:r>
              <a:rPr lang="en-US" altLang="ko-KR" sz="1600" dirty="0"/>
              <a:t>- CPU</a:t>
            </a:r>
            <a:r>
              <a:rPr lang="ko-KR" altLang="en-US" sz="1600" dirty="0"/>
              <a:t>와 </a:t>
            </a:r>
            <a:r>
              <a:rPr lang="en-US" altLang="ko-KR" sz="1600" dirty="0"/>
              <a:t>GPU</a:t>
            </a:r>
            <a:r>
              <a:rPr lang="ko-KR" altLang="en-US" sz="1600" dirty="0"/>
              <a:t>를 </a:t>
            </a:r>
            <a:r>
              <a:rPr lang="ko-KR" altLang="en-US" sz="1600" b="1" dirty="0"/>
              <a:t>동시활용</a:t>
            </a:r>
            <a:r>
              <a:rPr lang="en-US" altLang="ko-KR" sz="1600" dirty="0"/>
              <a:t>, </a:t>
            </a:r>
            <a:r>
              <a:rPr lang="ko-KR" altLang="en-US" sz="1600" dirty="0"/>
              <a:t>화면처리속도 향상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3E06A0-E57F-4FA9-BC5D-D524D3BA1F6A}"/>
              </a:ext>
            </a:extLst>
          </p:cNvPr>
          <p:cNvSpPr txBox="1"/>
          <p:nvPr/>
        </p:nvSpPr>
        <p:spPr>
          <a:xfrm>
            <a:off x="2524126" y="2432300"/>
            <a:ext cx="5934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태블릿과 스마트폰의 </a:t>
            </a:r>
            <a:r>
              <a:rPr lang="ko-KR" altLang="en-US" sz="2000" b="1" dirty="0">
                <a:solidFill>
                  <a:srgbClr val="FF0000"/>
                </a:solidFill>
              </a:rPr>
              <a:t>통합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8077B8-CF7D-4871-8955-CB866C6B9556}"/>
              </a:ext>
            </a:extLst>
          </p:cNvPr>
          <p:cNvSpPr txBox="1"/>
          <p:nvPr/>
        </p:nvSpPr>
        <p:spPr>
          <a:xfrm>
            <a:off x="2524126" y="4191921"/>
            <a:ext cx="5934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빠르고 부드러운 </a:t>
            </a:r>
            <a:r>
              <a:rPr lang="ko-KR" altLang="en-US" sz="2000" b="1" dirty="0"/>
              <a:t>그래픽처리</a:t>
            </a:r>
            <a:endParaRPr lang="ko-KR" altLang="en-US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C8FA00-D223-4701-8751-166C8C9769A0}"/>
              </a:ext>
            </a:extLst>
          </p:cNvPr>
          <p:cNvSpPr txBox="1"/>
          <p:nvPr/>
        </p:nvSpPr>
        <p:spPr>
          <a:xfrm>
            <a:off x="2524126" y="4883529"/>
            <a:ext cx="5934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저사양</a:t>
            </a:r>
            <a:r>
              <a:rPr lang="ko-KR" altLang="en-US" sz="1600" dirty="0"/>
              <a:t> 단말</a:t>
            </a:r>
            <a:r>
              <a:rPr lang="en-US" altLang="ko-KR" sz="1600" dirty="0"/>
              <a:t>(</a:t>
            </a:r>
            <a:r>
              <a:rPr lang="ko-KR" altLang="en-US" sz="1600" dirty="0"/>
              <a:t>램 </a:t>
            </a:r>
            <a:r>
              <a:rPr lang="en-US" altLang="ko-KR" sz="1600" dirty="0"/>
              <a:t>512MB)</a:t>
            </a:r>
            <a:r>
              <a:rPr lang="ko-KR" altLang="en-US" sz="1600" dirty="0"/>
              <a:t>에서도 동작하도록 메모리 최적화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기본 메시지 앱을 선택 가능 </a:t>
            </a:r>
            <a:r>
              <a:rPr lang="en-US" altLang="ko-KR" sz="1600" dirty="0"/>
              <a:t>/ </a:t>
            </a:r>
            <a:r>
              <a:rPr lang="ko-KR" altLang="en-US" sz="1600" dirty="0"/>
              <a:t>크롬이 기본 </a:t>
            </a:r>
            <a:r>
              <a:rPr lang="ko-KR" altLang="en-US" sz="1600" dirty="0" err="1"/>
              <a:t>웹브라우저로</a:t>
            </a:r>
            <a:r>
              <a:rPr lang="ko-KR" altLang="en-US" sz="1600" dirty="0"/>
              <a:t> 적용됨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F3C27D-8598-4CEB-BF94-CD795AF8B8EB}"/>
              </a:ext>
            </a:extLst>
          </p:cNvPr>
          <p:cNvSpPr txBox="1"/>
          <p:nvPr/>
        </p:nvSpPr>
        <p:spPr>
          <a:xfrm>
            <a:off x="2524126" y="5544471"/>
            <a:ext cx="5934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속도 향상 및 </a:t>
            </a:r>
            <a:r>
              <a:rPr lang="ko-KR" altLang="en-US" sz="2000" b="1" dirty="0" err="1"/>
              <a:t>저사양</a:t>
            </a:r>
            <a:r>
              <a:rPr lang="ko-KR" altLang="en-US" sz="2000" b="1" dirty="0"/>
              <a:t> 모델 </a:t>
            </a:r>
            <a:r>
              <a:rPr lang="ko-KR" altLang="en-US" sz="2000" b="1" dirty="0">
                <a:solidFill>
                  <a:srgbClr val="FF0000"/>
                </a:solidFill>
              </a:rPr>
              <a:t>최적화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241EAB-AEFF-47E2-B51B-C5DAF28CA894}"/>
              </a:ext>
            </a:extLst>
          </p:cNvPr>
          <p:cNvSpPr txBox="1"/>
          <p:nvPr/>
        </p:nvSpPr>
        <p:spPr>
          <a:xfrm>
            <a:off x="2116126" y="2544024"/>
            <a:ext cx="60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4.0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D63959-77AF-42AC-9C51-46D9F6EDBF7B}"/>
              </a:ext>
            </a:extLst>
          </p:cNvPr>
          <p:cNvSpPr txBox="1"/>
          <p:nvPr/>
        </p:nvSpPr>
        <p:spPr>
          <a:xfrm>
            <a:off x="2116126" y="4162696"/>
            <a:ext cx="60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4.3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D738F1-80FB-4991-B973-49FFD39D3484}"/>
              </a:ext>
            </a:extLst>
          </p:cNvPr>
          <p:cNvSpPr txBox="1"/>
          <p:nvPr/>
        </p:nvSpPr>
        <p:spPr>
          <a:xfrm>
            <a:off x="2116126" y="5994236"/>
            <a:ext cx="60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4.4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B05B06-E23F-4C32-AA0F-22A2818B3116}"/>
              </a:ext>
            </a:extLst>
          </p:cNvPr>
          <p:cNvSpPr txBox="1"/>
          <p:nvPr/>
        </p:nvSpPr>
        <p:spPr>
          <a:xfrm>
            <a:off x="2524126" y="6048345"/>
            <a:ext cx="593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하지만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저장소 구조개편으로 인한 </a:t>
            </a:r>
            <a:r>
              <a:rPr lang="en-US" altLang="ko-KR" dirty="0">
                <a:solidFill>
                  <a:srgbClr val="FF0000"/>
                </a:solidFill>
              </a:rPr>
              <a:t>SD</a:t>
            </a:r>
            <a:r>
              <a:rPr lang="ko-KR" altLang="en-US" dirty="0">
                <a:solidFill>
                  <a:srgbClr val="FF0000"/>
                </a:solidFill>
              </a:rPr>
              <a:t>카드 이슈가 있음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54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578834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411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최근 버전의 주요 특징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6BBD5-DFD1-4FCC-94C5-65A5894782FA}"/>
              </a:ext>
            </a:extLst>
          </p:cNvPr>
          <p:cNvSpPr txBox="1"/>
          <p:nvPr/>
        </p:nvSpPr>
        <p:spPr>
          <a:xfrm>
            <a:off x="59574" y="947261"/>
            <a:ext cx="2502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/>
              <a:t>1-1.   </a:t>
            </a:r>
            <a:r>
              <a:rPr lang="ko-KR" altLang="en-US" sz="1400" dirty="0" err="1"/>
              <a:t>킷캣</a:t>
            </a:r>
            <a:r>
              <a:rPr lang="ko-KR" altLang="en-US" sz="1400" dirty="0"/>
              <a:t> 저장구조 개편 이슈</a:t>
            </a:r>
            <a:endParaRPr lang="en-US" altLang="ko-KR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FCA1ECA-BD55-4C0B-AB23-6FBA531A2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88" y="4219542"/>
            <a:ext cx="1099871" cy="164306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083D286-4BFC-4427-BAEB-76BAF6837DE6}"/>
              </a:ext>
            </a:extLst>
          </p:cNvPr>
          <p:cNvSpPr/>
          <p:nvPr/>
        </p:nvSpPr>
        <p:spPr>
          <a:xfrm>
            <a:off x="2268187" y="3429000"/>
            <a:ext cx="1163782" cy="29480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내장</a:t>
            </a:r>
            <a:endParaRPr lang="en-US" altLang="ko-KR" dirty="0"/>
          </a:p>
          <a:p>
            <a:pPr algn="ctr"/>
            <a:r>
              <a:rPr lang="ko-KR" altLang="en-US" dirty="0"/>
              <a:t>메모리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A6DE1F-9A2E-4B0C-A75C-181640442CD9}"/>
              </a:ext>
            </a:extLst>
          </p:cNvPr>
          <p:cNvSpPr/>
          <p:nvPr/>
        </p:nvSpPr>
        <p:spPr>
          <a:xfrm>
            <a:off x="2268187" y="2057509"/>
            <a:ext cx="1163782" cy="1220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외장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메모리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C145C8-A01C-4D29-AED0-73544B0CA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0" y="2149148"/>
            <a:ext cx="1829769" cy="12204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B88E3E-753A-49BA-A0E6-E336396B37E8}"/>
              </a:ext>
            </a:extLst>
          </p:cNvPr>
          <p:cNvSpPr txBox="1"/>
          <p:nvPr/>
        </p:nvSpPr>
        <p:spPr>
          <a:xfrm>
            <a:off x="2402636" y="1604839"/>
            <a:ext cx="87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장치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574FA6-C197-4506-BB55-CB420424E94A}"/>
              </a:ext>
            </a:extLst>
          </p:cNvPr>
          <p:cNvSpPr/>
          <p:nvPr/>
        </p:nvSpPr>
        <p:spPr>
          <a:xfrm>
            <a:off x="3792401" y="4898469"/>
            <a:ext cx="1163782" cy="1478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내부</a:t>
            </a:r>
            <a:endParaRPr lang="en-US" altLang="ko-KR" dirty="0"/>
          </a:p>
          <a:p>
            <a:pPr algn="ctr"/>
            <a:r>
              <a:rPr lang="ko-KR" altLang="en-US" dirty="0"/>
              <a:t>메모리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리눅스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32F759-19AA-42A2-B47B-B03A54404B9A}"/>
              </a:ext>
            </a:extLst>
          </p:cNvPr>
          <p:cNvSpPr/>
          <p:nvPr/>
        </p:nvSpPr>
        <p:spPr>
          <a:xfrm>
            <a:off x="3792401" y="3429001"/>
            <a:ext cx="1163782" cy="13567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외부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메모리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(FAT)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8C5276-EBDA-48AE-BD6C-E39B7F76005E}"/>
              </a:ext>
            </a:extLst>
          </p:cNvPr>
          <p:cNvSpPr/>
          <p:nvPr/>
        </p:nvSpPr>
        <p:spPr>
          <a:xfrm>
            <a:off x="3792401" y="2057509"/>
            <a:ext cx="1163782" cy="12587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2nd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외부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메모리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(FAT)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49FB84-F681-4025-A1DF-1EF7A49500DD}"/>
              </a:ext>
            </a:extLst>
          </p:cNvPr>
          <p:cNvSpPr txBox="1"/>
          <p:nvPr/>
        </p:nvSpPr>
        <p:spPr>
          <a:xfrm>
            <a:off x="3487638" y="1604839"/>
            <a:ext cx="1773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킷캣</a:t>
            </a:r>
            <a:r>
              <a:rPr lang="ko-KR" altLang="en-US" dirty="0"/>
              <a:t> 이전 </a:t>
            </a:r>
            <a:r>
              <a:rPr lang="en-US" altLang="ko-KR" dirty="0"/>
              <a:t>OS</a:t>
            </a:r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11B3B93-5501-4A30-828D-F7C64F67DE95}"/>
              </a:ext>
            </a:extLst>
          </p:cNvPr>
          <p:cNvGrpSpPr/>
          <p:nvPr/>
        </p:nvGrpSpPr>
        <p:grpSpPr>
          <a:xfrm>
            <a:off x="7105442" y="1604839"/>
            <a:ext cx="1773308" cy="4772207"/>
            <a:chOff x="7105442" y="1604839"/>
            <a:chExt cx="1773308" cy="477220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3DBF17B-67AA-49F0-A11D-E0D82B192DDB}"/>
                </a:ext>
              </a:extLst>
            </p:cNvPr>
            <p:cNvSpPr/>
            <p:nvPr/>
          </p:nvSpPr>
          <p:spPr>
            <a:xfrm>
              <a:off x="7412395" y="4785756"/>
              <a:ext cx="1163782" cy="15912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내부</a:t>
              </a:r>
              <a:endParaRPr lang="en-US" altLang="ko-KR" dirty="0"/>
            </a:p>
            <a:p>
              <a:pPr algn="ctr"/>
              <a:r>
                <a:rPr lang="ko-KR" altLang="en-US" dirty="0"/>
                <a:t>메모리</a:t>
              </a:r>
              <a:endParaRPr lang="en-US" altLang="ko-KR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A7E02B-BC96-4223-9E65-99BACACA19C7}"/>
                </a:ext>
              </a:extLst>
            </p:cNvPr>
            <p:cNvSpPr/>
            <p:nvPr/>
          </p:nvSpPr>
          <p:spPr>
            <a:xfrm>
              <a:off x="7412395" y="3429000"/>
              <a:ext cx="1163782" cy="13567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외부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메모리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23C302F-ACAE-4585-9048-773F7D8F8E84}"/>
                </a:ext>
              </a:extLst>
            </p:cNvPr>
            <p:cNvSpPr/>
            <p:nvPr/>
          </p:nvSpPr>
          <p:spPr>
            <a:xfrm>
              <a:off x="7412395" y="2057508"/>
              <a:ext cx="1163782" cy="12587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2nd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외부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메모리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(FAT)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31DB99-BE10-4E5E-8DA3-CC7BB89074CF}"/>
                </a:ext>
              </a:extLst>
            </p:cNvPr>
            <p:cNvSpPr txBox="1"/>
            <p:nvPr/>
          </p:nvSpPr>
          <p:spPr>
            <a:xfrm>
              <a:off x="7410205" y="4601090"/>
              <a:ext cx="1163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리눅스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4F903E-20FC-47E7-8927-8CACCFA7835A}"/>
                </a:ext>
              </a:extLst>
            </p:cNvPr>
            <p:cNvSpPr txBox="1"/>
            <p:nvPr/>
          </p:nvSpPr>
          <p:spPr>
            <a:xfrm>
              <a:off x="7105442" y="1604839"/>
              <a:ext cx="1773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/>
                <a:t>킷캣</a:t>
              </a:r>
              <a:r>
                <a:rPr lang="ko-KR" altLang="en-US" dirty="0"/>
                <a:t> </a:t>
              </a:r>
              <a:r>
                <a:rPr lang="en-US" altLang="ko-KR" dirty="0"/>
                <a:t>OS</a:t>
              </a:r>
              <a:endParaRPr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103AEEF-2FFA-4D0A-B1C0-113E06577216}"/>
              </a:ext>
            </a:extLst>
          </p:cNvPr>
          <p:cNvSpPr txBox="1"/>
          <p:nvPr/>
        </p:nvSpPr>
        <p:spPr>
          <a:xfrm>
            <a:off x="5177017" y="4034876"/>
            <a:ext cx="192842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WRITE_EXTERNAL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18AC3C-CE78-49B9-ADE1-F400B08F85A6}"/>
              </a:ext>
            </a:extLst>
          </p:cNvPr>
          <p:cNvSpPr txBox="1"/>
          <p:nvPr/>
        </p:nvSpPr>
        <p:spPr>
          <a:xfrm>
            <a:off x="5177017" y="2473114"/>
            <a:ext cx="192842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WRITE_MEDIA</a:t>
            </a:r>
            <a:endParaRPr lang="ko-KR" altLang="en-US" dirty="0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8EC79651-06BC-41FD-AD8C-246A96CB5471}"/>
              </a:ext>
            </a:extLst>
          </p:cNvPr>
          <p:cNvSpPr/>
          <p:nvPr/>
        </p:nvSpPr>
        <p:spPr>
          <a:xfrm rot="10800000">
            <a:off x="5965863" y="3026542"/>
            <a:ext cx="329543" cy="8524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십자형 26">
            <a:extLst>
              <a:ext uri="{FF2B5EF4-FFF2-40B4-BE49-F238E27FC236}">
                <a16:creationId xmlns:a16="http://schemas.microsoft.com/office/drawing/2014/main" id="{41AB1F99-D109-4289-83AE-7B4BA3E798FB}"/>
              </a:ext>
            </a:extLst>
          </p:cNvPr>
          <p:cNvSpPr/>
          <p:nvPr/>
        </p:nvSpPr>
        <p:spPr>
          <a:xfrm rot="2700000">
            <a:off x="5761515" y="3122561"/>
            <a:ext cx="751325" cy="745671"/>
          </a:xfrm>
          <a:prstGeom prst="plus">
            <a:avLst>
              <a:gd name="adj" fmla="val 449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7A0F4B-8D06-4ABA-A5CA-057E02F0B364}"/>
              </a:ext>
            </a:extLst>
          </p:cNvPr>
          <p:cNvSpPr txBox="1"/>
          <p:nvPr/>
        </p:nvSpPr>
        <p:spPr>
          <a:xfrm>
            <a:off x="4945117" y="4499554"/>
            <a:ext cx="2446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앱 자체 권한에는 </a:t>
            </a:r>
            <a:r>
              <a:rPr lang="ko-KR" altLang="en-US" sz="1600" b="1" dirty="0"/>
              <a:t>문제 </a:t>
            </a:r>
            <a:r>
              <a:rPr lang="en-US" altLang="ko-KR" sz="1600" b="1" dirty="0"/>
              <a:t>X</a:t>
            </a:r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한 앱이 </a:t>
            </a:r>
            <a:r>
              <a:rPr lang="ko-KR" altLang="en-US" sz="1600" b="1" dirty="0">
                <a:solidFill>
                  <a:srgbClr val="FF0000"/>
                </a:solidFill>
              </a:rPr>
              <a:t>내부 전체</a:t>
            </a:r>
            <a:r>
              <a:rPr lang="ko-KR" altLang="en-US" sz="1600" dirty="0"/>
              <a:t>를 </a:t>
            </a:r>
            <a:endParaRPr lang="en-US" altLang="ko-KR" sz="1600" dirty="0"/>
          </a:p>
          <a:p>
            <a:pPr algn="ctr"/>
            <a:r>
              <a:rPr lang="ko-KR" altLang="en-US" sz="1600" dirty="0"/>
              <a:t>못 건드리게 </a:t>
            </a:r>
            <a:r>
              <a:rPr lang="ko-KR" altLang="en-US" sz="1600" b="1" dirty="0"/>
              <a:t>막은 것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4865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578834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411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최근 버전의 주요 특징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6BBD5-DFD1-4FCC-94C5-65A5894782FA}"/>
              </a:ext>
            </a:extLst>
          </p:cNvPr>
          <p:cNvSpPr txBox="1"/>
          <p:nvPr/>
        </p:nvSpPr>
        <p:spPr>
          <a:xfrm>
            <a:off x="59574" y="947261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/>
              <a:t>2.   </a:t>
            </a:r>
            <a:r>
              <a:rPr lang="ko-KR" altLang="en-US" sz="1400" dirty="0" err="1"/>
              <a:t>롤리팝</a:t>
            </a:r>
            <a:endParaRPr lang="en-US" altLang="ko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A4A5AD-5D3B-4847-ADB8-41EBC15CF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7" y="1686295"/>
            <a:ext cx="1462224" cy="193663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74C6BE6-4466-4533-B0B6-8DD1B4DC3138}"/>
              </a:ext>
            </a:extLst>
          </p:cNvPr>
          <p:cNvSpPr txBox="1"/>
          <p:nvPr/>
        </p:nvSpPr>
        <p:spPr>
          <a:xfrm>
            <a:off x="1902938" y="3253598"/>
            <a:ext cx="60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5.0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AA2E58-E5AE-400D-B783-C28253CA005D}"/>
              </a:ext>
            </a:extLst>
          </p:cNvPr>
          <p:cNvSpPr txBox="1"/>
          <p:nvPr/>
        </p:nvSpPr>
        <p:spPr>
          <a:xfrm>
            <a:off x="2524126" y="1771650"/>
            <a:ext cx="5934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Material Design </a:t>
            </a:r>
            <a:r>
              <a:rPr lang="ko-KR" altLang="en-US" sz="1600" dirty="0"/>
              <a:t>적용 </a:t>
            </a:r>
            <a:r>
              <a:rPr lang="en-US" altLang="ko-KR" sz="1600" dirty="0"/>
              <a:t>&gt;  </a:t>
            </a:r>
            <a:r>
              <a:rPr lang="en-US" altLang="ko-KR" sz="1200" dirty="0">
                <a:hlinkClick r:id="rId4"/>
              </a:rPr>
              <a:t>https://www.youtube.com/watch?v=Q8TXgCzxEnw</a:t>
            </a:r>
            <a:r>
              <a:rPr lang="en-US" altLang="ko-KR" sz="1200" dirty="0"/>
              <a:t> </a:t>
            </a:r>
          </a:p>
          <a:p>
            <a:r>
              <a:rPr lang="ko-KR" altLang="en-US" sz="1600" dirty="0">
                <a:latin typeface="+mj-ea"/>
                <a:ea typeface="+mj-ea"/>
              </a:rPr>
              <a:t>새로운 </a:t>
            </a:r>
            <a:r>
              <a:rPr lang="ko-KR" altLang="en-US" sz="1600" b="1" dirty="0">
                <a:latin typeface="+mj-ea"/>
                <a:ea typeface="+mj-ea"/>
              </a:rPr>
              <a:t>런타임 적용 </a:t>
            </a:r>
            <a:r>
              <a:rPr lang="en-US" altLang="ko-KR" sz="1600" b="1" dirty="0">
                <a:latin typeface="+mj-ea"/>
                <a:ea typeface="+mj-ea"/>
              </a:rPr>
              <a:t>(ART)</a:t>
            </a:r>
            <a:r>
              <a:rPr lang="en-US" altLang="ko-KR" sz="1600" dirty="0">
                <a:latin typeface="+mj-ea"/>
                <a:ea typeface="+mj-ea"/>
              </a:rPr>
              <a:t>. /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SD</a:t>
            </a:r>
            <a:r>
              <a:rPr lang="ko-KR" altLang="en-US" sz="1600" dirty="0">
                <a:latin typeface="+mj-ea"/>
                <a:ea typeface="+mj-ea"/>
              </a:rPr>
              <a:t>카드에 쓰기 접근 가능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751BA2-9E81-4D97-99B2-3896CA3B1064}"/>
              </a:ext>
            </a:extLst>
          </p:cNvPr>
          <p:cNvSpPr txBox="1"/>
          <p:nvPr/>
        </p:nvSpPr>
        <p:spPr>
          <a:xfrm>
            <a:off x="2524126" y="2432300"/>
            <a:ext cx="5934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UI </a:t>
            </a:r>
            <a:r>
              <a:rPr lang="ko-KR" altLang="en-US" sz="2000" b="1" dirty="0">
                <a:solidFill>
                  <a:srgbClr val="FF0000"/>
                </a:solidFill>
              </a:rPr>
              <a:t>대대적 개편</a:t>
            </a:r>
            <a:r>
              <a:rPr lang="ko-KR" altLang="en-US" sz="2000" b="1" dirty="0"/>
              <a:t> 및 새로운 </a:t>
            </a:r>
            <a:r>
              <a:rPr lang="ko-KR" altLang="en-US" sz="2000" b="1" dirty="0">
                <a:solidFill>
                  <a:srgbClr val="FF0000"/>
                </a:solidFill>
              </a:rPr>
              <a:t>런타임 적용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464FA6-209D-4289-A5BE-FFA3D4EB888E}"/>
              </a:ext>
            </a:extLst>
          </p:cNvPr>
          <p:cNvSpPr txBox="1"/>
          <p:nvPr/>
        </p:nvSpPr>
        <p:spPr>
          <a:xfrm>
            <a:off x="2690378" y="3157695"/>
            <a:ext cx="5934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F0000"/>
                </a:solidFill>
              </a:rPr>
              <a:t>런타임</a:t>
            </a:r>
            <a:r>
              <a:rPr lang="en-US" altLang="ko-KR" sz="2000" b="1" dirty="0">
                <a:solidFill>
                  <a:srgbClr val="FF0000"/>
                </a:solidFill>
              </a:rPr>
              <a:t>?</a:t>
            </a:r>
          </a:p>
          <a:p>
            <a:r>
              <a:rPr lang="en-US" altLang="ko-KR" sz="2000" b="1" dirty="0">
                <a:solidFill>
                  <a:srgbClr val="FF0000"/>
                </a:solidFill>
              </a:rPr>
              <a:t> 	</a:t>
            </a:r>
            <a:r>
              <a:rPr lang="en-US" altLang="ko-KR" sz="2000" b="1" dirty="0"/>
              <a:t>&gt; </a:t>
            </a:r>
            <a:r>
              <a:rPr lang="ko-KR" altLang="en-US" dirty="0"/>
              <a:t>안드로이드는 </a:t>
            </a:r>
            <a:r>
              <a:rPr lang="en-US" altLang="ko-KR" dirty="0"/>
              <a:t>JAVA</a:t>
            </a:r>
            <a:r>
              <a:rPr lang="ko-KR" altLang="en-US" dirty="0"/>
              <a:t>기반</a:t>
            </a:r>
            <a:r>
              <a:rPr lang="en-US" altLang="ko-KR" dirty="0"/>
              <a:t>. VM </a:t>
            </a:r>
            <a:r>
              <a:rPr lang="ko-KR" altLang="en-US" dirty="0"/>
              <a:t>상에서 </a:t>
            </a:r>
            <a:r>
              <a:rPr lang="ko-KR" altLang="en-US" dirty="0" err="1"/>
              <a:t>돌아감</a:t>
            </a:r>
            <a:r>
              <a:rPr lang="en-US" altLang="ko-KR" dirty="0"/>
              <a:t>!</a:t>
            </a:r>
            <a:endParaRPr lang="ko-KR" altLang="en-US" sz="1600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7659463-3A3E-42EA-A57B-C16F438F7384}"/>
              </a:ext>
            </a:extLst>
          </p:cNvPr>
          <p:cNvGrpSpPr/>
          <p:nvPr/>
        </p:nvGrpSpPr>
        <p:grpSpPr>
          <a:xfrm>
            <a:off x="499201" y="3995963"/>
            <a:ext cx="7123333" cy="920639"/>
            <a:chOff x="332949" y="4067213"/>
            <a:chExt cx="7123333" cy="92063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BD08173-C407-46D6-BFDF-6F8DA9490B87}"/>
                </a:ext>
              </a:extLst>
            </p:cNvPr>
            <p:cNvSpPr/>
            <p:nvPr/>
          </p:nvSpPr>
          <p:spPr>
            <a:xfrm>
              <a:off x="2410691" y="4067213"/>
              <a:ext cx="712519" cy="8947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앱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19E1334-FB69-4A2E-B4A0-065FEB3FD9C4}"/>
                </a:ext>
              </a:extLst>
            </p:cNvPr>
            <p:cNvSpPr/>
            <p:nvPr/>
          </p:nvSpPr>
          <p:spPr>
            <a:xfrm>
              <a:off x="3241964" y="4067213"/>
              <a:ext cx="1520041" cy="57300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JIT </a:t>
              </a:r>
              <a:r>
                <a:rPr lang="ko-KR" altLang="en-US" sz="1600" dirty="0"/>
                <a:t>컴파일러</a:t>
              </a:r>
              <a:endParaRPr lang="en-US" altLang="ko-KR" sz="16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E2DD77B-BCDF-4143-85A8-BDCE664844C1}"/>
                </a:ext>
              </a:extLst>
            </p:cNvPr>
            <p:cNvSpPr/>
            <p:nvPr/>
          </p:nvSpPr>
          <p:spPr>
            <a:xfrm>
              <a:off x="4880759" y="4067213"/>
              <a:ext cx="2575523" cy="573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실시간 변환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84148B-DF2D-416F-BF53-BE118FB8C559}"/>
                </a:ext>
              </a:extLst>
            </p:cNvPr>
            <p:cNvSpPr txBox="1"/>
            <p:nvPr/>
          </p:nvSpPr>
          <p:spPr>
            <a:xfrm>
              <a:off x="332949" y="4215106"/>
              <a:ext cx="187002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/>
                <a:t>달빅</a:t>
              </a:r>
              <a:r>
                <a:rPr lang="ko-KR" altLang="en-US" sz="2400" b="1" dirty="0"/>
                <a:t> </a:t>
              </a:r>
              <a:r>
                <a:rPr lang="en-US" altLang="ko-KR" sz="2400" b="1" dirty="0"/>
                <a:t>VM</a:t>
              </a:r>
            </a:p>
            <a:p>
              <a:pPr algn="ctr"/>
              <a:r>
                <a:rPr lang="en-US" altLang="ko-KR" sz="1400" dirty="0"/>
                <a:t>4.4(</a:t>
              </a:r>
              <a:r>
                <a:rPr lang="ko-KR" altLang="en-US" sz="1400" dirty="0" err="1"/>
                <a:t>킷캣</a:t>
              </a:r>
              <a:r>
                <a:rPr lang="en-US" altLang="ko-KR" sz="1400" dirty="0"/>
                <a:t>) </a:t>
              </a:r>
              <a:r>
                <a:rPr lang="ko-KR" altLang="en-US" sz="1400" dirty="0"/>
                <a:t>까지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CB1A581-D745-43C8-B425-4CEC6D7FD46F}"/>
                </a:ext>
              </a:extLst>
            </p:cNvPr>
            <p:cNvSpPr/>
            <p:nvPr/>
          </p:nvSpPr>
          <p:spPr>
            <a:xfrm>
              <a:off x="3241964" y="4726388"/>
              <a:ext cx="4214318" cy="261464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앱 구동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3F5CC8F-CD5D-450E-92B8-BAC978003075}"/>
              </a:ext>
            </a:extLst>
          </p:cNvPr>
          <p:cNvSpPr txBox="1"/>
          <p:nvPr/>
        </p:nvSpPr>
        <p:spPr>
          <a:xfrm>
            <a:off x="1579046" y="4976928"/>
            <a:ext cx="6199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&gt; </a:t>
            </a:r>
            <a:r>
              <a:rPr lang="ko-KR" altLang="en-US" sz="1600" dirty="0"/>
              <a:t>최초 </a:t>
            </a:r>
            <a:r>
              <a:rPr lang="ko-KR" altLang="en-US" sz="1600" dirty="0" err="1"/>
              <a:t>구동시</a:t>
            </a:r>
            <a:r>
              <a:rPr lang="ko-KR" altLang="en-US" sz="1600" dirty="0"/>
              <a:t> </a:t>
            </a:r>
            <a:r>
              <a:rPr lang="en-US" altLang="ko-KR" sz="1600" dirty="0"/>
              <a:t>JIT CP</a:t>
            </a:r>
            <a:r>
              <a:rPr lang="ko-KR" altLang="en-US" sz="1600" dirty="0" err="1"/>
              <a:t>가여러</a:t>
            </a:r>
            <a:r>
              <a:rPr lang="ko-KR" altLang="en-US" sz="1600" dirty="0"/>
              <a:t> 부분을 한꺼번에 변환</a:t>
            </a:r>
            <a:r>
              <a:rPr lang="en-US" altLang="ko-KR" sz="1600" dirty="0"/>
              <a:t>, </a:t>
            </a:r>
            <a:r>
              <a:rPr lang="ko-KR" altLang="en-US" sz="1600" dirty="0"/>
              <a:t>램에 </a:t>
            </a:r>
            <a:r>
              <a:rPr lang="ko-KR" altLang="en-US" sz="1600" dirty="0" err="1"/>
              <a:t>얹어두고</a:t>
            </a:r>
            <a:r>
              <a:rPr lang="ko-KR" altLang="en-US" sz="1600" dirty="0"/>
              <a:t> 씀</a:t>
            </a:r>
            <a:endParaRPr lang="ko-KR" altLang="en-US" sz="1600" b="1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CE64175-F366-48E0-9DD8-384722320C99}"/>
              </a:ext>
            </a:extLst>
          </p:cNvPr>
          <p:cNvGrpSpPr/>
          <p:nvPr/>
        </p:nvGrpSpPr>
        <p:grpSpPr>
          <a:xfrm>
            <a:off x="499201" y="5457058"/>
            <a:ext cx="7183318" cy="850560"/>
            <a:chOff x="332949" y="5528308"/>
            <a:chExt cx="7183318" cy="85056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C04206A-9FA6-4639-9836-73C90DEC5532}"/>
                </a:ext>
              </a:extLst>
            </p:cNvPr>
            <p:cNvSpPr/>
            <p:nvPr/>
          </p:nvSpPr>
          <p:spPr>
            <a:xfrm>
              <a:off x="2410691" y="5532733"/>
              <a:ext cx="712519" cy="846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앱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09B5E93-EEC4-4EEA-BC80-365BB17E74FB}"/>
                </a:ext>
              </a:extLst>
            </p:cNvPr>
            <p:cNvSpPr/>
            <p:nvPr/>
          </p:nvSpPr>
          <p:spPr>
            <a:xfrm>
              <a:off x="3133106" y="5532733"/>
              <a:ext cx="1628900" cy="83837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AOT </a:t>
              </a:r>
              <a:r>
                <a:rPr lang="ko-KR" altLang="en-US" sz="1600" dirty="0">
                  <a:solidFill>
                    <a:schemeClr val="tx1"/>
                  </a:solidFill>
                </a:rPr>
                <a:t>컴파일러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D67DAA-723A-43DB-AC63-F939729764C9}"/>
                </a:ext>
              </a:extLst>
            </p:cNvPr>
            <p:cNvSpPr txBox="1"/>
            <p:nvPr/>
          </p:nvSpPr>
          <p:spPr>
            <a:xfrm>
              <a:off x="332949" y="5641579"/>
              <a:ext cx="187002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ART</a:t>
              </a:r>
              <a:r>
                <a:rPr lang="ko-KR" altLang="en-US" sz="2400" b="1" dirty="0"/>
                <a:t> </a:t>
              </a:r>
              <a:r>
                <a:rPr lang="en-US" altLang="ko-KR" sz="2400" b="1" dirty="0"/>
                <a:t>VM</a:t>
              </a:r>
            </a:p>
            <a:p>
              <a:pPr algn="ctr"/>
              <a:r>
                <a:rPr lang="en-US" altLang="ko-KR" sz="1400" dirty="0"/>
                <a:t>5.0 (</a:t>
              </a:r>
              <a:r>
                <a:rPr lang="ko-KR" altLang="en-US" sz="1400" dirty="0" err="1"/>
                <a:t>롤리팝</a:t>
              </a:r>
              <a:r>
                <a:rPr lang="en-US" altLang="ko-KR" sz="1400" dirty="0"/>
                <a:t>)</a:t>
              </a:r>
              <a:endParaRPr lang="ko-KR" altLang="en-US" sz="1400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88EC538-B70B-487F-8341-0964349A5E74}"/>
                </a:ext>
              </a:extLst>
            </p:cNvPr>
            <p:cNvSpPr/>
            <p:nvPr/>
          </p:nvSpPr>
          <p:spPr>
            <a:xfrm>
              <a:off x="4880759" y="5528308"/>
              <a:ext cx="2635508" cy="847298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앱 구동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1030DC4-08D3-45AA-8B7C-46F32E4F2664}"/>
              </a:ext>
            </a:extLst>
          </p:cNvPr>
          <p:cNvSpPr txBox="1"/>
          <p:nvPr/>
        </p:nvSpPr>
        <p:spPr>
          <a:xfrm>
            <a:off x="1531239" y="6331709"/>
            <a:ext cx="6199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&gt; </a:t>
            </a:r>
            <a:r>
              <a:rPr lang="ko-KR" altLang="en-US" sz="1600" dirty="0"/>
              <a:t>앱 설치 후 미리 전체변환</a:t>
            </a:r>
            <a:r>
              <a:rPr lang="en-US" altLang="ko-KR" sz="1600" dirty="0"/>
              <a:t>. </a:t>
            </a:r>
            <a:r>
              <a:rPr lang="ko-KR" altLang="en-US" sz="1600" dirty="0"/>
              <a:t>대신 용량을 많이 잡아먹음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8478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578834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411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최근 버전의 주요 특징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6BBD5-DFD1-4FCC-94C5-65A5894782FA}"/>
              </a:ext>
            </a:extLst>
          </p:cNvPr>
          <p:cNvSpPr txBox="1"/>
          <p:nvPr/>
        </p:nvSpPr>
        <p:spPr>
          <a:xfrm>
            <a:off x="59574" y="94726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/>
              <a:t>3.   </a:t>
            </a:r>
            <a:r>
              <a:rPr lang="ko-KR" altLang="en-US" sz="1400" dirty="0" err="1"/>
              <a:t>마시멜로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ko-KR" altLang="en-US" sz="1400" dirty="0"/>
              <a:t>누가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728649-B258-4EAA-B168-3501039B0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2" y="1466254"/>
            <a:ext cx="1870465" cy="1870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200920-AE79-45E1-BEFC-FA38F06FDEB9}"/>
              </a:ext>
            </a:extLst>
          </p:cNvPr>
          <p:cNvSpPr txBox="1"/>
          <p:nvPr/>
        </p:nvSpPr>
        <p:spPr>
          <a:xfrm>
            <a:off x="1843562" y="2818633"/>
            <a:ext cx="60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4BF78-6D7D-47DF-BD61-87058143E3E3}"/>
              </a:ext>
            </a:extLst>
          </p:cNvPr>
          <p:cNvSpPr txBox="1"/>
          <p:nvPr/>
        </p:nvSpPr>
        <p:spPr>
          <a:xfrm>
            <a:off x="2524126" y="1926028"/>
            <a:ext cx="5934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USB Type C </a:t>
            </a:r>
            <a:r>
              <a:rPr lang="ko-KR" altLang="en-US" sz="1600" dirty="0">
                <a:latin typeface="+mj-ea"/>
                <a:ea typeface="+mj-ea"/>
              </a:rPr>
              <a:t>및 지문인식 지원</a:t>
            </a:r>
            <a:r>
              <a:rPr lang="en-US" altLang="ko-KR" sz="1600" dirty="0">
                <a:latin typeface="+mj-ea"/>
                <a:ea typeface="+mj-ea"/>
              </a:rPr>
              <a:t>. / </a:t>
            </a:r>
            <a:r>
              <a:rPr lang="ko-KR" altLang="en-US" sz="1600" dirty="0">
                <a:latin typeface="+mj-ea"/>
                <a:ea typeface="+mj-ea"/>
              </a:rPr>
              <a:t>앱 백업 및 복원 기능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ko-KR" altLang="en-US" sz="1600" dirty="0">
                <a:latin typeface="+mj-ea"/>
                <a:ea typeface="+mj-ea"/>
              </a:rPr>
              <a:t>런타임 권한 부여 </a:t>
            </a:r>
            <a:r>
              <a:rPr lang="en-US" altLang="ko-KR" sz="1600" dirty="0">
                <a:latin typeface="+mj-ea"/>
                <a:ea typeface="+mj-ea"/>
              </a:rPr>
              <a:t>&gt; </a:t>
            </a:r>
            <a:r>
              <a:rPr lang="ko-KR" altLang="en-US" sz="1600" dirty="0">
                <a:latin typeface="+mj-ea"/>
                <a:ea typeface="+mj-ea"/>
              </a:rPr>
              <a:t>일반 권한과 위험 권한으로 분류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</a:p>
          <a:p>
            <a:r>
              <a:rPr lang="en-US" altLang="ko-KR" sz="1600" dirty="0">
                <a:latin typeface="+mj-ea"/>
                <a:ea typeface="+mj-ea"/>
              </a:rPr>
              <a:t>				</a:t>
            </a:r>
            <a:r>
              <a:rPr lang="ko-KR" altLang="en-US" sz="1600" dirty="0">
                <a:latin typeface="+mj-ea"/>
                <a:ea typeface="+mj-ea"/>
              </a:rPr>
              <a:t>위험 권한은 앱 </a:t>
            </a:r>
            <a:r>
              <a:rPr lang="ko-KR" altLang="en-US" sz="1600" dirty="0" err="1">
                <a:latin typeface="+mj-ea"/>
                <a:ea typeface="+mj-ea"/>
              </a:rPr>
              <a:t>실행시</a:t>
            </a:r>
            <a:r>
              <a:rPr lang="ko-KR" altLang="en-US" sz="1600" dirty="0">
                <a:latin typeface="+mj-ea"/>
                <a:ea typeface="+mj-ea"/>
              </a:rPr>
              <a:t> 사용자가 부여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BF383F-012B-4D35-A86A-494C081AD99B}"/>
              </a:ext>
            </a:extLst>
          </p:cNvPr>
          <p:cNvSpPr txBox="1"/>
          <p:nvPr/>
        </p:nvSpPr>
        <p:spPr>
          <a:xfrm>
            <a:off x="2524126" y="2830508"/>
            <a:ext cx="5934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보안성능 강화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4213A4-F27C-4672-8A72-5D48EDF76E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t="12724" r="10612" b="19363"/>
          <a:stretch/>
        </p:blipFill>
        <p:spPr>
          <a:xfrm>
            <a:off x="202211" y="3670036"/>
            <a:ext cx="1951886" cy="2099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8BD3F4-2543-4A9B-B32B-425B6A84D627}"/>
              </a:ext>
            </a:extLst>
          </p:cNvPr>
          <p:cNvSpPr txBox="1"/>
          <p:nvPr/>
        </p:nvSpPr>
        <p:spPr>
          <a:xfrm>
            <a:off x="1794684" y="4808331"/>
            <a:ext cx="60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A84C4-86C4-478C-9CC1-ECC49A94B2D8}"/>
              </a:ext>
            </a:extLst>
          </p:cNvPr>
          <p:cNvSpPr txBox="1"/>
          <p:nvPr/>
        </p:nvSpPr>
        <p:spPr>
          <a:xfrm>
            <a:off x="2524126" y="3862150"/>
            <a:ext cx="6168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멀티 윈도우 지원</a:t>
            </a:r>
            <a:r>
              <a:rPr lang="en-US" altLang="ko-KR" sz="1600" dirty="0">
                <a:latin typeface="+mj-ea"/>
                <a:ea typeface="+mj-ea"/>
              </a:rPr>
              <a:t> / </a:t>
            </a:r>
            <a:r>
              <a:rPr lang="ko-KR" altLang="en-US" sz="1600" dirty="0">
                <a:latin typeface="+mj-ea"/>
                <a:ea typeface="+mj-ea"/>
              </a:rPr>
              <a:t>알림 방식 변경 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템플릿 적용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및 커스텀 가능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r>
              <a:rPr lang="ko-KR" altLang="en-US" sz="1600" dirty="0">
                <a:latin typeface="+mj-ea"/>
                <a:ea typeface="+mj-ea"/>
              </a:rPr>
              <a:t>빠른 설정 타일 적용 </a:t>
            </a:r>
            <a:r>
              <a:rPr lang="en-US" altLang="ko-KR" sz="1600" dirty="0">
                <a:latin typeface="+mj-ea"/>
                <a:ea typeface="+mj-ea"/>
              </a:rPr>
              <a:t>&gt; </a:t>
            </a:r>
            <a:r>
              <a:rPr lang="ko-KR" altLang="en-US" sz="1600" dirty="0">
                <a:latin typeface="+mj-ea"/>
                <a:ea typeface="+mj-ea"/>
              </a:rPr>
              <a:t>사용자 사용성 증대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ART </a:t>
            </a:r>
            <a:r>
              <a:rPr lang="ko-KR" altLang="en-US" sz="1600" dirty="0">
                <a:latin typeface="+mj-ea"/>
                <a:ea typeface="+mj-ea"/>
              </a:rPr>
              <a:t>런타임에 </a:t>
            </a:r>
            <a:r>
              <a:rPr lang="en-US" altLang="ko-KR" sz="1600" dirty="0">
                <a:latin typeface="+mj-ea"/>
                <a:ea typeface="+mj-ea"/>
              </a:rPr>
              <a:t>JIT CP </a:t>
            </a:r>
            <a:r>
              <a:rPr lang="ko-KR" altLang="en-US" sz="1600" dirty="0">
                <a:latin typeface="+mj-ea"/>
                <a:ea typeface="+mj-ea"/>
              </a:rPr>
              <a:t>기능 추가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  <a:r>
              <a:rPr lang="ko-KR" altLang="en-US" sz="1600" dirty="0">
                <a:latin typeface="+mj-ea"/>
                <a:ea typeface="+mj-ea"/>
              </a:rPr>
              <a:t>성능 향상</a:t>
            </a:r>
            <a:r>
              <a:rPr lang="en-US" altLang="ko-KR" sz="1600" dirty="0">
                <a:latin typeface="+mj-ea"/>
                <a:ea typeface="+mj-ea"/>
              </a:rPr>
              <a:t>,</a:t>
            </a:r>
            <a:r>
              <a:rPr lang="ko-KR" altLang="en-US" sz="1600" dirty="0">
                <a:latin typeface="+mj-ea"/>
                <a:ea typeface="+mj-ea"/>
              </a:rPr>
              <a:t> 배터리 소모 감소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21F33B-38FB-40B1-B69F-966DABC62560}"/>
              </a:ext>
            </a:extLst>
          </p:cNvPr>
          <p:cNvSpPr txBox="1"/>
          <p:nvPr/>
        </p:nvSpPr>
        <p:spPr>
          <a:xfrm>
            <a:off x="2524126" y="4792942"/>
            <a:ext cx="5934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사용자의 스마트폰 사용 환경 개선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DA74EDA-A458-4505-BFF4-0DD5A1169506}"/>
              </a:ext>
            </a:extLst>
          </p:cNvPr>
          <p:cNvGrpSpPr/>
          <p:nvPr/>
        </p:nvGrpSpPr>
        <p:grpSpPr>
          <a:xfrm>
            <a:off x="2009579" y="5320383"/>
            <a:ext cx="6391135" cy="930985"/>
            <a:chOff x="1178582" y="5598104"/>
            <a:chExt cx="6391135" cy="93098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9024C37-E4EE-4ED7-9685-8DBFAE170F34}"/>
                </a:ext>
              </a:extLst>
            </p:cNvPr>
            <p:cNvGrpSpPr/>
            <p:nvPr/>
          </p:nvGrpSpPr>
          <p:grpSpPr>
            <a:xfrm>
              <a:off x="2524126" y="5608450"/>
              <a:ext cx="5045591" cy="920639"/>
              <a:chOff x="2410691" y="4067213"/>
              <a:chExt cx="5045591" cy="920639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C8CE9DD-F4DB-4048-9CC5-F6ADD9471293}"/>
                  </a:ext>
                </a:extLst>
              </p:cNvPr>
              <p:cNvSpPr/>
              <p:nvPr/>
            </p:nvSpPr>
            <p:spPr>
              <a:xfrm>
                <a:off x="2410691" y="4067213"/>
                <a:ext cx="712519" cy="8947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앱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27B5FDD-71DA-4448-867C-D7681B0A8EA9}"/>
                  </a:ext>
                </a:extLst>
              </p:cNvPr>
              <p:cNvSpPr/>
              <p:nvPr/>
            </p:nvSpPr>
            <p:spPr>
              <a:xfrm>
                <a:off x="3241964" y="4378758"/>
                <a:ext cx="1002844" cy="26146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JIT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191B800-3B07-4531-AE6E-B5C79B5BA289}"/>
                  </a:ext>
                </a:extLst>
              </p:cNvPr>
              <p:cNvSpPr/>
              <p:nvPr/>
            </p:nvSpPr>
            <p:spPr>
              <a:xfrm>
                <a:off x="4363562" y="4378758"/>
                <a:ext cx="3092720" cy="2795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실시간 변환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A40CBE8-40E6-410E-A49A-A01BF29918FE}"/>
                  </a:ext>
                </a:extLst>
              </p:cNvPr>
              <p:cNvSpPr/>
              <p:nvPr/>
            </p:nvSpPr>
            <p:spPr>
              <a:xfrm>
                <a:off x="3241964" y="4726388"/>
                <a:ext cx="4214318" cy="261464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/>
                  <a:t>앱 구동</a:t>
                </a: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7C3120-46B0-42E7-A387-1C76DAB06B12}"/>
                </a:ext>
              </a:extLst>
            </p:cNvPr>
            <p:cNvSpPr/>
            <p:nvPr/>
          </p:nvSpPr>
          <p:spPr>
            <a:xfrm>
              <a:off x="3234007" y="5601108"/>
              <a:ext cx="1520040" cy="26146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AOT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02CCEE-F7F2-4E47-91CB-CEEB80968BD4}"/>
                </a:ext>
              </a:extLst>
            </p:cNvPr>
            <p:cNvSpPr txBox="1"/>
            <p:nvPr/>
          </p:nvSpPr>
          <p:spPr>
            <a:xfrm>
              <a:off x="1178582" y="5730337"/>
              <a:ext cx="134958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ART</a:t>
              </a:r>
              <a:r>
                <a:rPr lang="ko-KR" altLang="en-US" sz="2400" b="1" dirty="0"/>
                <a:t> </a:t>
              </a:r>
              <a:r>
                <a:rPr lang="en-US" altLang="ko-KR" sz="2400" b="1" dirty="0"/>
                <a:t>VM</a:t>
              </a:r>
            </a:p>
            <a:p>
              <a:pPr algn="ctr"/>
              <a:r>
                <a:rPr lang="en-US" altLang="ko-KR" sz="1400" dirty="0"/>
                <a:t>7.0 (</a:t>
              </a:r>
              <a:r>
                <a:rPr lang="ko-KR" altLang="en-US" sz="1400" dirty="0"/>
                <a:t>누가</a:t>
              </a:r>
              <a:r>
                <a:rPr lang="en-US" altLang="ko-KR" sz="1400" dirty="0"/>
                <a:t>)</a:t>
              </a:r>
              <a:endParaRPr lang="ko-KR" altLang="en-US" sz="14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51ECD97-2228-44F9-9DF0-AE45090F267A}"/>
                </a:ext>
              </a:extLst>
            </p:cNvPr>
            <p:cNvSpPr/>
            <p:nvPr/>
          </p:nvSpPr>
          <p:spPr>
            <a:xfrm>
              <a:off x="4834535" y="5598104"/>
              <a:ext cx="2735181" cy="264467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앱 구동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0FA6F0B-832E-4ECC-8DF6-AD37CBFD85DE}"/>
              </a:ext>
            </a:extLst>
          </p:cNvPr>
          <p:cNvSpPr txBox="1"/>
          <p:nvPr/>
        </p:nvSpPr>
        <p:spPr>
          <a:xfrm>
            <a:off x="2258911" y="6293651"/>
            <a:ext cx="6199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&gt; </a:t>
            </a:r>
            <a:r>
              <a:rPr lang="ko-KR" altLang="en-US" sz="1600" dirty="0"/>
              <a:t>처음 설치는 </a:t>
            </a:r>
            <a:r>
              <a:rPr lang="en-US" altLang="ko-KR" sz="1600" dirty="0"/>
              <a:t>JIT. </a:t>
            </a:r>
            <a:r>
              <a:rPr lang="ko-KR" altLang="en-US" sz="1600" dirty="0"/>
              <a:t>추후 많이 사용하는 것은 </a:t>
            </a:r>
            <a:r>
              <a:rPr lang="en-US" altLang="ko-KR" sz="1600" dirty="0"/>
              <a:t>AOT </a:t>
            </a:r>
            <a:r>
              <a:rPr lang="ko-KR" altLang="en-US" sz="1600" dirty="0"/>
              <a:t>방식으로 전환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605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4" descr="oreo에 대한 이미지 검색결과">
            <a:extLst>
              <a:ext uri="{FF2B5EF4-FFF2-40B4-BE49-F238E27FC236}">
                <a16:creationId xmlns:a16="http://schemas.microsoft.com/office/drawing/2014/main" id="{9457D00F-6D69-44F1-AB1E-F1B0FDD2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18" y="1529759"/>
            <a:ext cx="1725981" cy="172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578834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411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최근 버전의 주요 특징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6BBD5-DFD1-4FCC-94C5-65A5894782FA}"/>
              </a:ext>
            </a:extLst>
          </p:cNvPr>
          <p:cNvSpPr txBox="1"/>
          <p:nvPr/>
        </p:nvSpPr>
        <p:spPr>
          <a:xfrm>
            <a:off x="59574" y="947261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/>
              <a:t>4.   </a:t>
            </a:r>
            <a:r>
              <a:rPr lang="ko-KR" altLang="en-US" sz="1400" dirty="0" err="1"/>
              <a:t>오레오</a:t>
            </a: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200920-AE79-45E1-BEFC-FA38F06FDEB9}"/>
              </a:ext>
            </a:extLst>
          </p:cNvPr>
          <p:cNvSpPr txBox="1"/>
          <p:nvPr/>
        </p:nvSpPr>
        <p:spPr>
          <a:xfrm>
            <a:off x="1843562" y="2818633"/>
            <a:ext cx="60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8.0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4BF78-6D7D-47DF-BD61-87058143E3E3}"/>
              </a:ext>
            </a:extLst>
          </p:cNvPr>
          <p:cNvSpPr txBox="1"/>
          <p:nvPr/>
        </p:nvSpPr>
        <p:spPr>
          <a:xfrm>
            <a:off x="2524126" y="1926028"/>
            <a:ext cx="5934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PIP</a:t>
            </a:r>
            <a:r>
              <a:rPr lang="ko-KR" altLang="en-US" sz="1600" dirty="0">
                <a:latin typeface="+mj-ea"/>
                <a:ea typeface="+mj-ea"/>
              </a:rPr>
              <a:t>를 사용한 </a:t>
            </a:r>
            <a:r>
              <a:rPr lang="ko-KR" altLang="en-US" sz="1600" dirty="0" err="1">
                <a:latin typeface="+mj-ea"/>
                <a:ea typeface="+mj-ea"/>
              </a:rPr>
              <a:t>멀티태스킹</a:t>
            </a:r>
            <a:r>
              <a:rPr lang="ko-KR" altLang="en-US" sz="1600" dirty="0">
                <a:latin typeface="+mj-ea"/>
                <a:ea typeface="+mj-ea"/>
              </a:rPr>
              <a:t> 가능 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그림 참조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r>
              <a:rPr lang="ko-KR" altLang="en-US" sz="1600" dirty="0">
                <a:latin typeface="+mj-ea"/>
                <a:ea typeface="+mj-ea"/>
              </a:rPr>
              <a:t>암호 </a:t>
            </a:r>
            <a:r>
              <a:rPr lang="ko-KR" altLang="en-US" sz="1600" dirty="0" err="1">
                <a:latin typeface="+mj-ea"/>
                <a:ea typeface="+mj-ea"/>
              </a:rPr>
              <a:t>자동채우기</a:t>
            </a:r>
            <a:r>
              <a:rPr lang="ko-KR" altLang="en-US" sz="1600" dirty="0">
                <a:latin typeface="+mj-ea"/>
                <a:ea typeface="+mj-ea"/>
              </a:rPr>
              <a:t> 기능 강화 및 선택 가능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ko-KR" altLang="en-US" sz="1600" dirty="0">
                <a:latin typeface="+mj-ea"/>
                <a:ea typeface="+mj-ea"/>
              </a:rPr>
              <a:t>알림 처리 변경 </a:t>
            </a:r>
            <a:r>
              <a:rPr lang="en-US" altLang="ko-KR" sz="1600" dirty="0">
                <a:latin typeface="+mj-ea"/>
                <a:ea typeface="+mj-ea"/>
              </a:rPr>
              <a:t>&gt;</a:t>
            </a:r>
            <a:r>
              <a:rPr lang="ko-KR" altLang="en-US" sz="1600" dirty="0">
                <a:latin typeface="+mj-ea"/>
                <a:ea typeface="+mj-ea"/>
              </a:rPr>
              <a:t>알림 상세 설정 가능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BF383F-012B-4D35-A86A-494C081AD99B}"/>
              </a:ext>
            </a:extLst>
          </p:cNvPr>
          <p:cNvSpPr txBox="1"/>
          <p:nvPr/>
        </p:nvSpPr>
        <p:spPr>
          <a:xfrm>
            <a:off x="2293732" y="2818235"/>
            <a:ext cx="4190195" cy="404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FF0000"/>
                </a:solidFill>
              </a:rPr>
              <a:t>유저 사용성 증대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B0EB421-3E94-4040-8365-906814E9C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6" y="435027"/>
            <a:ext cx="1631625" cy="3230617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94EB2458-CC73-4B7D-A814-5A1866108E9B}"/>
              </a:ext>
            </a:extLst>
          </p:cNvPr>
          <p:cNvGrpSpPr/>
          <p:nvPr/>
        </p:nvGrpSpPr>
        <p:grpSpPr>
          <a:xfrm>
            <a:off x="238126" y="3639571"/>
            <a:ext cx="7893838" cy="3087223"/>
            <a:chOff x="238126" y="3639571"/>
            <a:chExt cx="7893838" cy="308722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00C79CB-8DEB-46B5-870A-375051D62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577" y="3910073"/>
              <a:ext cx="5202441" cy="256160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90AEAB-3A48-4D53-8CA1-FC3A49787493}"/>
                </a:ext>
              </a:extLst>
            </p:cNvPr>
            <p:cNvSpPr txBox="1"/>
            <p:nvPr/>
          </p:nvSpPr>
          <p:spPr>
            <a:xfrm>
              <a:off x="254577" y="3639571"/>
              <a:ext cx="59340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2017</a:t>
              </a:r>
              <a:r>
                <a:rPr lang="ko-KR" altLang="en-US" sz="1600" dirty="0">
                  <a:latin typeface="+mj-ea"/>
                  <a:ea typeface="+mj-ea"/>
                </a:rPr>
                <a:t>년 </a:t>
              </a:r>
              <a:r>
                <a:rPr lang="en-US" altLang="ko-KR" sz="1600" dirty="0">
                  <a:latin typeface="+mj-ea"/>
                  <a:ea typeface="+mj-ea"/>
                </a:rPr>
                <a:t>12</a:t>
              </a:r>
              <a:r>
                <a:rPr lang="ko-KR" altLang="en-US" sz="1600" dirty="0">
                  <a:latin typeface="+mj-ea"/>
                  <a:ea typeface="+mj-ea"/>
                </a:rPr>
                <a:t>월 안드로이드 </a:t>
              </a:r>
              <a:r>
                <a:rPr lang="ko-KR" altLang="en-US" sz="1600" dirty="0" err="1">
                  <a:latin typeface="+mj-ea"/>
                  <a:ea typeface="+mj-ea"/>
                </a:rPr>
                <a:t>버전별</a:t>
              </a:r>
              <a:r>
                <a:rPr lang="ko-KR" altLang="en-US" sz="1600" dirty="0">
                  <a:latin typeface="+mj-ea"/>
                  <a:ea typeface="+mj-ea"/>
                </a:rPr>
                <a:t> 점유율</a:t>
              </a:r>
              <a:endParaRPr lang="en-US" altLang="ko-KR" sz="1600" dirty="0">
                <a:latin typeface="+mj-ea"/>
                <a:ea typeface="+mj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8B66902-29C8-44C8-87B9-FF34A63A8DCB}"/>
                </a:ext>
              </a:extLst>
            </p:cNvPr>
            <p:cNvSpPr/>
            <p:nvPr/>
          </p:nvSpPr>
          <p:spPr>
            <a:xfrm>
              <a:off x="238126" y="6419017"/>
              <a:ext cx="55689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hlinkClick r:id="rId6"/>
                </a:rPr>
                <a:t>https://fossbytes.com/most-popular-android-versions-always-updated/</a:t>
              </a:r>
              <a:r>
                <a:rPr lang="ko-KR" altLang="en-US" sz="1400" dirty="0"/>
                <a:t>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F4DD6A-F66F-4909-B4C4-31BD1E73AB8E}"/>
                </a:ext>
              </a:extLst>
            </p:cNvPr>
            <p:cNvSpPr txBox="1"/>
            <p:nvPr/>
          </p:nvSpPr>
          <p:spPr>
            <a:xfrm>
              <a:off x="5685647" y="4389031"/>
              <a:ext cx="2446317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마시멜로</a:t>
              </a:r>
              <a:endParaRPr lang="en-US" altLang="ko-KR" dirty="0"/>
            </a:p>
            <a:p>
              <a:r>
                <a:rPr lang="ko-KR" altLang="en-US" dirty="0" err="1"/>
                <a:t>롤리팝</a:t>
              </a:r>
              <a:endParaRPr lang="en-US" altLang="ko-KR" dirty="0"/>
            </a:p>
            <a:p>
              <a:r>
                <a:rPr lang="ko-KR" altLang="en-US" dirty="0"/>
                <a:t>누가</a:t>
              </a:r>
              <a:endParaRPr lang="en-US" altLang="ko-KR" dirty="0"/>
            </a:p>
            <a:p>
              <a:r>
                <a:rPr lang="ko-KR" altLang="en-US" dirty="0" err="1"/>
                <a:t>킷캣</a:t>
              </a:r>
              <a:r>
                <a:rPr lang="ko-KR" altLang="en-US" dirty="0"/>
                <a:t> 의 점유율이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sz="2400" b="1" dirty="0"/>
                <a:t>92.7%</a:t>
              </a:r>
              <a:r>
                <a:rPr lang="ko-KR" altLang="en-US" dirty="0"/>
                <a:t>에 달하고 있음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517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578834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6BBD5-DFD1-4FCC-94C5-65A5894782FA}"/>
              </a:ext>
            </a:extLst>
          </p:cNvPr>
          <p:cNvSpPr txBox="1"/>
          <p:nvPr/>
        </p:nvSpPr>
        <p:spPr>
          <a:xfrm>
            <a:off x="59574" y="947261"/>
            <a:ext cx="1737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/>
              <a:t>1.   </a:t>
            </a:r>
            <a:r>
              <a:rPr lang="ko-KR" altLang="en-US" sz="1400" dirty="0"/>
              <a:t>프로젝트의 구성</a:t>
            </a:r>
            <a:endParaRPr lang="en-US" altLang="ko-KR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A1E8CC-E3FF-491B-97BA-37B9D4C2DC5A}"/>
              </a:ext>
            </a:extLst>
          </p:cNvPr>
          <p:cNvSpPr/>
          <p:nvPr/>
        </p:nvSpPr>
        <p:spPr>
          <a:xfrm>
            <a:off x="749300" y="3333750"/>
            <a:ext cx="609600" cy="279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E4D78E-5EA1-4761-AB28-15E347CAA4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41"/>
          <a:stretch/>
        </p:blipFill>
        <p:spPr>
          <a:xfrm>
            <a:off x="169333" y="1567858"/>
            <a:ext cx="2904067" cy="51434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836DE49-88FA-4DDC-9513-C8671887B356}"/>
              </a:ext>
            </a:extLst>
          </p:cNvPr>
          <p:cNvSpPr/>
          <p:nvPr/>
        </p:nvSpPr>
        <p:spPr>
          <a:xfrm>
            <a:off x="635000" y="3429000"/>
            <a:ext cx="501650" cy="184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1672E2-3493-4866-864B-7E3943907781}"/>
              </a:ext>
            </a:extLst>
          </p:cNvPr>
          <p:cNvSpPr/>
          <p:nvPr/>
        </p:nvSpPr>
        <p:spPr>
          <a:xfrm>
            <a:off x="933450" y="3708400"/>
            <a:ext cx="984250" cy="279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778724-ED7C-4AB0-B9C0-BEA5757D61C2}"/>
              </a:ext>
            </a:extLst>
          </p:cNvPr>
          <p:cNvSpPr/>
          <p:nvPr/>
        </p:nvSpPr>
        <p:spPr>
          <a:xfrm>
            <a:off x="644525" y="3987800"/>
            <a:ext cx="422275" cy="18415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394ED0-5EEA-42DB-A7C8-AFA0346EA855}"/>
              </a:ext>
            </a:extLst>
          </p:cNvPr>
          <p:cNvSpPr/>
          <p:nvPr/>
        </p:nvSpPr>
        <p:spPr>
          <a:xfrm>
            <a:off x="749300" y="5632450"/>
            <a:ext cx="1031875" cy="18415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87297A-EABC-4335-BD3C-747B1C76A646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1136650" y="1867416"/>
            <a:ext cx="2190750" cy="1653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B3C892-04F0-4B93-BC48-3DEB39906EFA}"/>
              </a:ext>
            </a:extLst>
          </p:cNvPr>
          <p:cNvSpPr txBox="1"/>
          <p:nvPr/>
        </p:nvSpPr>
        <p:spPr>
          <a:xfrm>
            <a:off x="3327400" y="1682750"/>
            <a:ext cx="552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/java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자바 소스 파일이 들어있음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589F36-5165-4380-9881-6A931A61D59E}"/>
              </a:ext>
            </a:extLst>
          </p:cNvPr>
          <p:cNvSpPr txBox="1"/>
          <p:nvPr/>
        </p:nvSpPr>
        <p:spPr>
          <a:xfrm>
            <a:off x="3568550" y="2052082"/>
            <a:ext cx="5524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MainActivity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메인 창</a:t>
            </a:r>
            <a:r>
              <a:rPr lang="en-US" altLang="ko-KR" sz="1400" dirty="0"/>
              <a:t>)</a:t>
            </a:r>
            <a:r>
              <a:rPr lang="ko-KR" altLang="en-US" sz="1400" dirty="0"/>
              <a:t>과 </a:t>
            </a:r>
            <a:r>
              <a:rPr lang="en-US" altLang="ko-KR" sz="1400" dirty="0"/>
              <a:t>Activity(</a:t>
            </a:r>
            <a:r>
              <a:rPr lang="ko-KR" altLang="en-US" sz="1400" dirty="0"/>
              <a:t>새 창에서 열리는 기능</a:t>
            </a:r>
            <a:r>
              <a:rPr lang="en-US" altLang="ko-KR" sz="1400" dirty="0"/>
              <a:t>)</a:t>
            </a:r>
            <a:r>
              <a:rPr lang="ko-KR" altLang="en-US" sz="1400" dirty="0"/>
              <a:t>등이 있음</a:t>
            </a:r>
            <a:r>
              <a:rPr lang="en-US" altLang="ko-KR" sz="1400" dirty="0"/>
              <a:t>.</a:t>
            </a:r>
            <a:endParaRPr lang="en-US" altLang="ko-KR" sz="16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E0739F4-3B03-4637-B5BF-F99E7698CAD0}"/>
              </a:ext>
            </a:extLst>
          </p:cNvPr>
          <p:cNvCxnSpPr>
            <a:cxnSpLocks/>
            <a:stCxn id="13" idx="3"/>
            <a:endCxn id="27" idx="1"/>
          </p:cNvCxnSpPr>
          <p:nvPr/>
        </p:nvCxnSpPr>
        <p:spPr>
          <a:xfrm flipV="1">
            <a:off x="1066800" y="2913857"/>
            <a:ext cx="2330450" cy="116601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944163-1BE0-4EA6-8C89-710AC80838AC}"/>
              </a:ext>
            </a:extLst>
          </p:cNvPr>
          <p:cNvSpPr txBox="1"/>
          <p:nvPr/>
        </p:nvSpPr>
        <p:spPr>
          <a:xfrm>
            <a:off x="3397250" y="3932794"/>
            <a:ext cx="552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AndroidManifest.xml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86CFD-604D-455F-BCBD-CB2E5D42C266}"/>
              </a:ext>
            </a:extLst>
          </p:cNvPr>
          <p:cNvSpPr txBox="1"/>
          <p:nvPr/>
        </p:nvSpPr>
        <p:spPr>
          <a:xfrm>
            <a:off x="3486000" y="3028768"/>
            <a:ext cx="552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XML</a:t>
            </a:r>
            <a:r>
              <a:rPr lang="ko-KR" altLang="en-US" sz="1400" dirty="0"/>
              <a:t>레이아웃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layou</a:t>
            </a:r>
            <a:r>
              <a:rPr lang="ko-KR" altLang="en-US" sz="1400" dirty="0"/>
              <a:t>폴더</a:t>
            </a:r>
            <a:r>
              <a:rPr lang="en-US" altLang="ko-KR" sz="1400" dirty="0"/>
              <a:t>), </a:t>
            </a:r>
            <a:r>
              <a:rPr lang="ko-KR" altLang="en-US" sz="1400" dirty="0"/>
              <a:t>그림파일</a:t>
            </a:r>
            <a:r>
              <a:rPr lang="en-US" altLang="ko-KR" sz="1400" dirty="0"/>
              <a:t>(drawable</a:t>
            </a:r>
            <a:r>
              <a:rPr lang="ko-KR" altLang="en-US" sz="1400" dirty="0"/>
              <a:t>폴더</a:t>
            </a:r>
            <a:r>
              <a:rPr lang="en-US" altLang="ko-KR" sz="1400" dirty="0"/>
              <a:t>), </a:t>
            </a:r>
          </a:p>
          <a:p>
            <a:r>
              <a:rPr lang="ko-KR" altLang="en-US" sz="1400" dirty="0"/>
              <a:t>문자열 정의 </a:t>
            </a:r>
            <a:r>
              <a:rPr lang="en-US" altLang="ko-KR" sz="1400" dirty="0"/>
              <a:t>XML</a:t>
            </a:r>
            <a:r>
              <a:rPr lang="ko-KR" altLang="en-US" sz="1400" dirty="0"/>
              <a:t>파일</a:t>
            </a:r>
            <a:r>
              <a:rPr lang="en-US" altLang="ko-KR" sz="1400" dirty="0"/>
              <a:t>(Values </a:t>
            </a:r>
            <a:r>
              <a:rPr lang="ko-KR" altLang="en-US" sz="1400" dirty="0"/>
              <a:t>폴더</a:t>
            </a:r>
            <a:r>
              <a:rPr lang="en-US" altLang="ko-KR" sz="1400" dirty="0"/>
              <a:t>)</a:t>
            </a:r>
            <a:r>
              <a:rPr lang="ko-KR" altLang="en-US" sz="1400" dirty="0"/>
              <a:t> 등</a:t>
            </a:r>
            <a:r>
              <a:rPr lang="en-US" altLang="ko-KR" sz="1400" dirty="0"/>
              <a:t>..</a:t>
            </a:r>
            <a:endParaRPr lang="en-US" altLang="ko-KR" sz="16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0F29834-9830-4009-85B5-E2AA973D4C71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1781175" y="4117460"/>
            <a:ext cx="1616075" cy="160706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CF6C944-497A-4C4C-84BF-6DB192EBD67B}"/>
              </a:ext>
            </a:extLst>
          </p:cNvPr>
          <p:cNvSpPr txBox="1"/>
          <p:nvPr/>
        </p:nvSpPr>
        <p:spPr>
          <a:xfrm>
            <a:off x="3397250" y="2729191"/>
            <a:ext cx="552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/res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리소스 파일이 들어있음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1E31FD-BA0E-4F61-A005-C6C55BFCFDB8}"/>
              </a:ext>
            </a:extLst>
          </p:cNvPr>
          <p:cNvSpPr txBox="1"/>
          <p:nvPr/>
        </p:nvSpPr>
        <p:spPr>
          <a:xfrm>
            <a:off x="3486000" y="4246377"/>
            <a:ext cx="552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앱에 대한 정보를 담고 있음</a:t>
            </a:r>
            <a:r>
              <a:rPr lang="en-US" altLang="ko-KR" sz="1400" dirty="0"/>
              <a:t>. </a:t>
            </a:r>
            <a:r>
              <a:rPr lang="ko-KR" altLang="en-US" sz="1400" dirty="0"/>
              <a:t>구성요소나 권한 정보 등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테마</a:t>
            </a:r>
            <a:r>
              <a:rPr lang="en-US" altLang="ko-KR" sz="1400" dirty="0"/>
              <a:t>,</a:t>
            </a:r>
            <a:r>
              <a:rPr lang="ko-KR" altLang="en-US" sz="1400" dirty="0"/>
              <a:t>아이콘</a:t>
            </a:r>
            <a:r>
              <a:rPr lang="en-US" altLang="ko-KR" sz="1400" dirty="0"/>
              <a:t>,</a:t>
            </a:r>
            <a:r>
              <a:rPr lang="ko-KR" altLang="en-US" sz="1400" dirty="0"/>
              <a:t>이름 등 </a:t>
            </a:r>
            <a:r>
              <a:rPr lang="en-US" altLang="ko-KR" sz="1400" dirty="0"/>
              <a:t>res </a:t>
            </a:r>
            <a:r>
              <a:rPr lang="ko-KR" altLang="en-US" sz="1400" dirty="0"/>
              <a:t>안에 있는 리소스로 구성</a:t>
            </a:r>
            <a:r>
              <a:rPr lang="en-US" altLang="ko-KR" sz="1400" dirty="0"/>
              <a:t>.</a:t>
            </a:r>
            <a:endParaRPr lang="en-US" altLang="ko-KR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25FF8E-BE27-4ABB-98F4-A36A9CFC3F3F}"/>
              </a:ext>
            </a:extLst>
          </p:cNvPr>
          <p:cNvSpPr txBox="1"/>
          <p:nvPr/>
        </p:nvSpPr>
        <p:spPr>
          <a:xfrm>
            <a:off x="3397250" y="5216565"/>
            <a:ext cx="552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/assets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앱에서 사용되는 각종 파일들을 저장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A41EF8-E66F-45B8-A31A-9EE2229DFE01}"/>
              </a:ext>
            </a:extLst>
          </p:cNvPr>
          <p:cNvSpPr txBox="1"/>
          <p:nvPr/>
        </p:nvSpPr>
        <p:spPr>
          <a:xfrm>
            <a:off x="3486000" y="5544152"/>
            <a:ext cx="5524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직접 폴더를 생성해야 한다</a:t>
            </a:r>
            <a:r>
              <a:rPr lang="en-US" altLang="ko-KR" sz="1400" dirty="0"/>
              <a:t>(Default</a:t>
            </a:r>
            <a:r>
              <a:rPr lang="ko-KR" altLang="en-US" sz="1400" dirty="0"/>
              <a:t>가 아님</a:t>
            </a:r>
            <a:r>
              <a:rPr lang="en-US" altLang="ko-KR" sz="1400" dirty="0"/>
              <a:t>).</a:t>
            </a:r>
          </a:p>
          <a:p>
            <a:r>
              <a:rPr lang="en-US" altLang="ko-KR" sz="1600" dirty="0"/>
              <a:t>Main </a:t>
            </a:r>
            <a:r>
              <a:rPr lang="ko-KR" altLang="en-US" sz="1600" dirty="0" err="1"/>
              <a:t>우클릭</a:t>
            </a:r>
            <a:r>
              <a:rPr lang="en-US" altLang="ko-KR" sz="1600" dirty="0"/>
              <a:t> &gt; New &gt; Folder &gt; Assets Folder</a:t>
            </a:r>
            <a:r>
              <a:rPr lang="ko-KR" altLang="en-US" sz="1600" dirty="0"/>
              <a:t>로 생성가능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1056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578834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6BBD5-DFD1-4FCC-94C5-65A5894782FA}"/>
              </a:ext>
            </a:extLst>
          </p:cNvPr>
          <p:cNvSpPr txBox="1"/>
          <p:nvPr/>
        </p:nvSpPr>
        <p:spPr>
          <a:xfrm>
            <a:off x="59574" y="947261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/>
              <a:t>2.   </a:t>
            </a:r>
            <a:r>
              <a:rPr lang="ko-KR" altLang="en-US" sz="1400" dirty="0"/>
              <a:t>안드로이드 프로젝트 빌드 과정</a:t>
            </a:r>
            <a:endParaRPr lang="en-US" altLang="ko-KR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64D4CB-984D-41EA-B438-EF439C3674EA}"/>
              </a:ext>
            </a:extLst>
          </p:cNvPr>
          <p:cNvSpPr/>
          <p:nvPr/>
        </p:nvSpPr>
        <p:spPr>
          <a:xfrm>
            <a:off x="704850" y="1587500"/>
            <a:ext cx="201930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프로젝트 구성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8D2DAB-E5B1-4C32-9504-68AD92688526}"/>
              </a:ext>
            </a:extLst>
          </p:cNvPr>
          <p:cNvSpPr/>
          <p:nvPr/>
        </p:nvSpPr>
        <p:spPr>
          <a:xfrm>
            <a:off x="2895625" y="1587500"/>
            <a:ext cx="3200349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소스 컴파일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26ABC5-CF24-4BDC-BEE6-E75C6F0C5844}"/>
              </a:ext>
            </a:extLst>
          </p:cNvPr>
          <p:cNvSpPr/>
          <p:nvPr/>
        </p:nvSpPr>
        <p:spPr>
          <a:xfrm>
            <a:off x="6267450" y="1587500"/>
            <a:ext cx="201930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패키징</a:t>
            </a:r>
            <a:endParaRPr lang="en-US" altLang="ko-KR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66593C-6C48-4A21-8192-E1FDB368EC02}"/>
              </a:ext>
            </a:extLst>
          </p:cNvPr>
          <p:cNvSpPr/>
          <p:nvPr/>
        </p:nvSpPr>
        <p:spPr>
          <a:xfrm>
            <a:off x="704850" y="2214182"/>
            <a:ext cx="2019300" cy="5232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안드로이드 스튜디오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1F3F5D-F733-485B-BD54-5E2E171228C2}"/>
              </a:ext>
            </a:extLst>
          </p:cNvPr>
          <p:cNvSpPr/>
          <p:nvPr/>
        </p:nvSpPr>
        <p:spPr>
          <a:xfrm>
            <a:off x="2895625" y="2214182"/>
            <a:ext cx="1515508" cy="5232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Javac</a:t>
            </a:r>
            <a:r>
              <a:rPr lang="en-US" altLang="ko-KR" sz="1400" dirty="0">
                <a:solidFill>
                  <a:schemeClr val="tx1"/>
                </a:solidFill>
              </a:rPr>
              <a:t> Compiler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D5B4E63-FB45-4AF0-94CC-BA45CCCF2319}"/>
              </a:ext>
            </a:extLst>
          </p:cNvPr>
          <p:cNvSpPr/>
          <p:nvPr/>
        </p:nvSpPr>
        <p:spPr>
          <a:xfrm>
            <a:off x="4580466" y="2214182"/>
            <a:ext cx="1515508" cy="5232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Dx</a:t>
            </a:r>
            <a:r>
              <a:rPr lang="en-US" altLang="ko-KR" sz="1400" dirty="0">
                <a:solidFill>
                  <a:schemeClr val="tx1"/>
                </a:solidFill>
              </a:rPr>
              <a:t> tool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F80A957-A917-4BAB-8A85-4C7AADCE8849}"/>
              </a:ext>
            </a:extLst>
          </p:cNvPr>
          <p:cNvSpPr/>
          <p:nvPr/>
        </p:nvSpPr>
        <p:spPr>
          <a:xfrm>
            <a:off x="6265307" y="2214182"/>
            <a:ext cx="2019300" cy="5232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aapt</a:t>
            </a:r>
            <a:r>
              <a:rPr lang="en-US" altLang="ko-KR" sz="1400" dirty="0">
                <a:solidFill>
                  <a:schemeClr val="tx1"/>
                </a:solidFill>
              </a:rPr>
              <a:t> tool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2D30213-D3E9-4692-B8A5-DD4BBDEE08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2" r="77061" b="15613"/>
          <a:stretch/>
        </p:blipFill>
        <p:spPr>
          <a:xfrm>
            <a:off x="704850" y="2885496"/>
            <a:ext cx="2019300" cy="3197474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999BAC-8304-4FD8-867C-4009C2F2CAEA}"/>
              </a:ext>
            </a:extLst>
          </p:cNvPr>
          <p:cNvSpPr/>
          <p:nvPr/>
        </p:nvSpPr>
        <p:spPr>
          <a:xfrm>
            <a:off x="3056491" y="3482473"/>
            <a:ext cx="1210708" cy="417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.class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2B59375-7EA6-43B7-B226-5D6280F1F650}"/>
              </a:ext>
            </a:extLst>
          </p:cNvPr>
          <p:cNvSpPr/>
          <p:nvPr/>
        </p:nvSpPr>
        <p:spPr>
          <a:xfrm>
            <a:off x="4741332" y="3482473"/>
            <a:ext cx="1210708" cy="417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.</a:t>
            </a:r>
            <a:r>
              <a:rPr lang="en-US" altLang="ko-KR" sz="1400" dirty="0" err="1">
                <a:solidFill>
                  <a:schemeClr val="tx1"/>
                </a:solidFill>
              </a:rPr>
              <a:t>dex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078989-7A46-4C2E-9BA7-E09ABB03E638}"/>
              </a:ext>
            </a:extLst>
          </p:cNvPr>
          <p:cNvSpPr/>
          <p:nvPr/>
        </p:nvSpPr>
        <p:spPr>
          <a:xfrm>
            <a:off x="4732866" y="4273137"/>
            <a:ext cx="1210708" cy="417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Resource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Processing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C150F76-11C5-42C7-8B26-F81B73854EAF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2082800" y="3691468"/>
            <a:ext cx="97369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33B4201-0FA5-44C7-B47A-805996C0CBEB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4267199" y="3691468"/>
            <a:ext cx="47413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오른쪽 중괄호 45">
            <a:extLst>
              <a:ext uri="{FF2B5EF4-FFF2-40B4-BE49-F238E27FC236}">
                <a16:creationId xmlns:a16="http://schemas.microsoft.com/office/drawing/2014/main" id="{F0B57FD7-FF6A-44D0-A228-ED611405BC84}"/>
              </a:ext>
            </a:extLst>
          </p:cNvPr>
          <p:cNvSpPr/>
          <p:nvPr/>
        </p:nvSpPr>
        <p:spPr>
          <a:xfrm>
            <a:off x="2514600" y="4273137"/>
            <a:ext cx="209550" cy="1637599"/>
          </a:xfrm>
          <a:prstGeom prst="rightBrace">
            <a:avLst>
              <a:gd name="adj1" fmla="val 8333"/>
              <a:gd name="adj2" fmla="val 1225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8D810DE-FA34-45AE-90CC-6CEFA407CC6C}"/>
              </a:ext>
            </a:extLst>
          </p:cNvPr>
          <p:cNvCxnSpPr>
            <a:cxnSpLocks/>
            <a:stCxn id="46" idx="1"/>
            <a:endCxn id="37" idx="1"/>
          </p:cNvCxnSpPr>
          <p:nvPr/>
        </p:nvCxnSpPr>
        <p:spPr>
          <a:xfrm>
            <a:off x="2724150" y="4473874"/>
            <a:ext cx="2008716" cy="82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1EA7414-6B17-4D57-88EF-7A3A08F19325}"/>
              </a:ext>
            </a:extLst>
          </p:cNvPr>
          <p:cNvSpPr/>
          <p:nvPr/>
        </p:nvSpPr>
        <p:spPr>
          <a:xfrm>
            <a:off x="6669603" y="3175015"/>
            <a:ext cx="1210708" cy="83552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bg1"/>
                </a:solidFill>
              </a:rPr>
              <a:t>Apk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unsigned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8884BBF-29A9-4089-A089-C0FBEF6DF7FA}"/>
              </a:ext>
            </a:extLst>
          </p:cNvPr>
          <p:cNvSpPr/>
          <p:nvPr/>
        </p:nvSpPr>
        <p:spPr>
          <a:xfrm>
            <a:off x="6669603" y="4969935"/>
            <a:ext cx="1210708" cy="8355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Apk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signed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63C963E3-FD36-425C-9AD3-30788B633810}"/>
              </a:ext>
            </a:extLst>
          </p:cNvPr>
          <p:cNvCxnSpPr>
            <a:stCxn id="36" idx="3"/>
            <a:endCxn id="53" idx="1"/>
          </p:cNvCxnSpPr>
          <p:nvPr/>
        </p:nvCxnSpPr>
        <p:spPr>
          <a:xfrm flipV="1">
            <a:off x="5952040" y="3592778"/>
            <a:ext cx="717563" cy="98690"/>
          </a:xfrm>
          <a:prstGeom prst="bentConnector3">
            <a:avLst>
              <a:gd name="adj1" fmla="val 2286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543401BB-5816-4976-923B-DB7F197533B6}"/>
              </a:ext>
            </a:extLst>
          </p:cNvPr>
          <p:cNvCxnSpPr>
            <a:cxnSpLocks/>
            <a:stCxn id="37" idx="3"/>
            <a:endCxn id="53" idx="1"/>
          </p:cNvCxnSpPr>
          <p:nvPr/>
        </p:nvCxnSpPr>
        <p:spPr>
          <a:xfrm flipV="1">
            <a:off x="5943574" y="3592778"/>
            <a:ext cx="726029" cy="889354"/>
          </a:xfrm>
          <a:prstGeom prst="bentConnector3">
            <a:avLst>
              <a:gd name="adj1" fmla="val 2434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C6A6ABC-F573-49F1-B8E3-4991437283BB}"/>
              </a:ext>
            </a:extLst>
          </p:cNvPr>
          <p:cNvCxnSpPr>
            <a:cxnSpLocks/>
            <a:stCxn id="53" idx="2"/>
            <a:endCxn id="69" idx="0"/>
          </p:cNvCxnSpPr>
          <p:nvPr/>
        </p:nvCxnSpPr>
        <p:spPr>
          <a:xfrm>
            <a:off x="7274957" y="4010541"/>
            <a:ext cx="0" cy="2954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23F07B4-7783-4B17-949B-9140FF97770A}"/>
              </a:ext>
            </a:extLst>
          </p:cNvPr>
          <p:cNvSpPr/>
          <p:nvPr/>
        </p:nvSpPr>
        <p:spPr>
          <a:xfrm>
            <a:off x="6669603" y="4305989"/>
            <a:ext cx="1210708" cy="3684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jarsigner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C0DE2F9-6F06-4506-9772-DDE7016F9302}"/>
              </a:ext>
            </a:extLst>
          </p:cNvPr>
          <p:cNvCxnSpPr>
            <a:cxnSpLocks/>
            <a:stCxn id="69" idx="2"/>
            <a:endCxn id="54" idx="0"/>
          </p:cNvCxnSpPr>
          <p:nvPr/>
        </p:nvCxnSpPr>
        <p:spPr>
          <a:xfrm>
            <a:off x="7274957" y="4674487"/>
            <a:ext cx="0" cy="2954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847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1671</TotalTime>
  <Words>1066</Words>
  <Application>Microsoft Office PowerPoint</Application>
  <PresentationFormat>화면 슬라이드 쇼(4:3)</PresentationFormat>
  <Paragraphs>216</Paragraphs>
  <Slides>18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HY헤드라인M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Encaion_gram</dc:creator>
  <cp:lastModifiedBy>이현성</cp:lastModifiedBy>
  <cp:revision>74</cp:revision>
  <dcterms:created xsi:type="dcterms:W3CDTF">2017-11-24T07:47:53Z</dcterms:created>
  <dcterms:modified xsi:type="dcterms:W3CDTF">2017-12-19T09:11:23Z</dcterms:modified>
</cp:coreProperties>
</file>